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handoutMasterIdLst>
    <p:handoutMasterId r:id="rId16"/>
  </p:handoutMasterIdLst>
  <p:sldIdLst>
    <p:sldId id="264" r:id="rId2"/>
    <p:sldId id="260" r:id="rId3"/>
    <p:sldId id="298" r:id="rId4"/>
    <p:sldId id="299" r:id="rId5"/>
    <p:sldId id="262" r:id="rId6"/>
    <p:sldId id="302" r:id="rId7"/>
    <p:sldId id="259" r:id="rId8"/>
    <p:sldId id="300" r:id="rId9"/>
    <p:sldId id="306" r:id="rId10"/>
    <p:sldId id="301" r:id="rId11"/>
    <p:sldId id="304" r:id="rId12"/>
    <p:sldId id="305" r:id="rId13"/>
    <p:sldId id="297"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es Reilly" initials="CR" lastIdx="1" clrIdx="0">
    <p:extLst>
      <p:ext uri="{19B8F6BF-5375-455C-9EA6-DF929625EA0E}">
        <p15:presenceInfo xmlns:p15="http://schemas.microsoft.com/office/powerpoint/2012/main" userId="S::creilly@ucf.edu::e3339ed6-3106-4a4b-a2d6-28b6468393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CA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66"/>
    <p:restoredTop sz="94635"/>
  </p:normalViewPr>
  <p:slideViewPr>
    <p:cSldViewPr snapToGrid="0" snapToObjects="1">
      <p:cViewPr varScale="1">
        <p:scale>
          <a:sx n="115" d="100"/>
          <a:sy n="115" d="100"/>
        </p:scale>
        <p:origin x="1308" y="10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115" d="100"/>
          <a:sy n="115" d="100"/>
        </p:scale>
        <p:origin x="3280"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B2B353B-17DE-F24E-9686-9B8AC9ABF674}" type="datetimeFigureOut">
              <a:rPr lang="en-US" smtClean="0"/>
              <a:t>2020-12-10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883FAFBE-6A90-E941-9DCD-9279D83C8C17}" type="slidenum">
              <a:rPr lang="en-US" smtClean="0"/>
              <a:t>‹#›</a:t>
            </a:fld>
            <a:endParaRPr lang="en-US"/>
          </a:p>
        </p:txBody>
      </p:sp>
    </p:spTree>
    <p:extLst>
      <p:ext uri="{BB962C8B-B14F-4D97-AF65-F5344CB8AC3E}">
        <p14:creationId xmlns:p14="http://schemas.microsoft.com/office/powerpoint/2010/main" val="1629585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A5E00F6-FCEB-3240-BF91-2FE8D291BB05}" type="datetimeFigureOut">
              <a:rPr lang="en-US" smtClean="0"/>
              <a:t>2020-12-10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F01AEB7-DF1E-074E-AD3C-BD912806E15D}" type="slidenum">
              <a:rPr lang="en-US" smtClean="0"/>
              <a:t>‹#›</a:t>
            </a:fld>
            <a:endParaRPr lang="en-US"/>
          </a:p>
        </p:txBody>
      </p:sp>
    </p:spTree>
    <p:extLst>
      <p:ext uri="{BB962C8B-B14F-4D97-AF65-F5344CB8AC3E}">
        <p14:creationId xmlns:p14="http://schemas.microsoft.com/office/powerpoint/2010/main" val="614381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1AEB7-DF1E-074E-AD3C-BD912806E15D}" type="slidenum">
              <a:rPr lang="en-US" smtClean="0"/>
              <a:t>2</a:t>
            </a:fld>
            <a:endParaRPr lang="en-US"/>
          </a:p>
        </p:txBody>
      </p:sp>
    </p:spTree>
    <p:extLst>
      <p:ext uri="{BB962C8B-B14F-4D97-AF65-F5344CB8AC3E}">
        <p14:creationId xmlns:p14="http://schemas.microsoft.com/office/powerpoint/2010/main" val="813403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1AEB7-DF1E-074E-AD3C-BD912806E15D}" type="slidenum">
              <a:rPr lang="en-US" smtClean="0"/>
              <a:t>3</a:t>
            </a:fld>
            <a:endParaRPr lang="en-US"/>
          </a:p>
        </p:txBody>
      </p:sp>
    </p:spTree>
    <p:extLst>
      <p:ext uri="{BB962C8B-B14F-4D97-AF65-F5344CB8AC3E}">
        <p14:creationId xmlns:p14="http://schemas.microsoft.com/office/powerpoint/2010/main" val="1433166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1AEB7-DF1E-074E-AD3C-BD912806E15D}" type="slidenum">
              <a:rPr lang="en-US" smtClean="0"/>
              <a:t>4</a:t>
            </a:fld>
            <a:endParaRPr lang="en-US"/>
          </a:p>
        </p:txBody>
      </p:sp>
    </p:spTree>
    <p:extLst>
      <p:ext uri="{BB962C8B-B14F-4D97-AF65-F5344CB8AC3E}">
        <p14:creationId xmlns:p14="http://schemas.microsoft.com/office/powerpoint/2010/main" val="217055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1AEB7-DF1E-074E-AD3C-BD912806E15D}" type="slidenum">
              <a:rPr lang="en-US" smtClean="0"/>
              <a:t>6</a:t>
            </a:fld>
            <a:endParaRPr lang="en-US"/>
          </a:p>
        </p:txBody>
      </p:sp>
    </p:spTree>
    <p:extLst>
      <p:ext uri="{BB962C8B-B14F-4D97-AF65-F5344CB8AC3E}">
        <p14:creationId xmlns:p14="http://schemas.microsoft.com/office/powerpoint/2010/main" val="4257679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1AEB7-DF1E-074E-AD3C-BD912806E15D}" type="slidenum">
              <a:rPr lang="en-US" smtClean="0"/>
              <a:t>8</a:t>
            </a:fld>
            <a:endParaRPr lang="en-US"/>
          </a:p>
        </p:txBody>
      </p:sp>
    </p:spTree>
    <p:extLst>
      <p:ext uri="{BB962C8B-B14F-4D97-AF65-F5344CB8AC3E}">
        <p14:creationId xmlns:p14="http://schemas.microsoft.com/office/powerpoint/2010/main" val="156313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1AEB7-DF1E-074E-AD3C-BD912806E15D}" type="slidenum">
              <a:rPr lang="en-US" smtClean="0"/>
              <a:t>9</a:t>
            </a:fld>
            <a:endParaRPr lang="en-US"/>
          </a:p>
        </p:txBody>
      </p:sp>
    </p:spTree>
    <p:extLst>
      <p:ext uri="{BB962C8B-B14F-4D97-AF65-F5344CB8AC3E}">
        <p14:creationId xmlns:p14="http://schemas.microsoft.com/office/powerpoint/2010/main" val="264866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1AEB7-DF1E-074E-AD3C-BD912806E15D}" type="slidenum">
              <a:rPr lang="en-US" smtClean="0"/>
              <a:t>10</a:t>
            </a:fld>
            <a:endParaRPr lang="en-US"/>
          </a:p>
        </p:txBody>
      </p:sp>
    </p:spTree>
    <p:extLst>
      <p:ext uri="{BB962C8B-B14F-4D97-AF65-F5344CB8AC3E}">
        <p14:creationId xmlns:p14="http://schemas.microsoft.com/office/powerpoint/2010/main" val="1746415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1AEB7-DF1E-074E-AD3C-BD912806E15D}" type="slidenum">
              <a:rPr lang="en-US" smtClean="0"/>
              <a:t>11</a:t>
            </a:fld>
            <a:endParaRPr lang="en-US"/>
          </a:p>
        </p:txBody>
      </p:sp>
    </p:spTree>
    <p:extLst>
      <p:ext uri="{BB962C8B-B14F-4D97-AF65-F5344CB8AC3E}">
        <p14:creationId xmlns:p14="http://schemas.microsoft.com/office/powerpoint/2010/main" val="3673859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1AEB7-DF1E-074E-AD3C-BD912806E15D}" type="slidenum">
              <a:rPr lang="en-US" smtClean="0"/>
              <a:t>12</a:t>
            </a:fld>
            <a:endParaRPr lang="en-US"/>
          </a:p>
        </p:txBody>
      </p:sp>
    </p:spTree>
    <p:extLst>
      <p:ext uri="{BB962C8B-B14F-4D97-AF65-F5344CB8AC3E}">
        <p14:creationId xmlns:p14="http://schemas.microsoft.com/office/powerpoint/2010/main" val="1857310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1222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6492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6783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0373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567986"/>
            <a:ext cx="1914368" cy="272922"/>
          </a:xfrm>
          <a:prstGeom prst="rect">
            <a:avLst/>
          </a:prstGeom>
        </p:spPr>
        <p:txBody>
          <a:bodyPr/>
          <a:lstStyle/>
          <a:p>
            <a:fld id="{05F0F182-A738-D344-AD4C-0014E2FCF0E4}" type="datetimeFigureOut">
              <a:rPr lang="en-US" smtClean="0"/>
              <a:t>2020-12-10</a:t>
            </a:fld>
            <a:endParaRPr lang="en-US"/>
          </a:p>
        </p:txBody>
      </p:sp>
      <p:sp>
        <p:nvSpPr>
          <p:cNvPr id="8" name="Footer Placeholder 7"/>
          <p:cNvSpPr>
            <a:spLocks noGrp="1"/>
          </p:cNvSpPr>
          <p:nvPr>
            <p:ph type="ftr" sz="quarter" idx="11"/>
          </p:nvPr>
        </p:nvSpPr>
        <p:spPr>
          <a:xfrm>
            <a:off x="628649" y="6513922"/>
            <a:ext cx="4909025" cy="207554"/>
          </a:xfrm>
          <a:prstGeom prst="rect">
            <a:avLst/>
          </a:prstGeom>
        </p:spPr>
        <p:txBody>
          <a:bodyPr/>
          <a:lstStyle/>
          <a:p>
            <a:endParaRPr lang="en-US"/>
          </a:p>
        </p:txBody>
      </p:sp>
      <p:sp>
        <p:nvSpPr>
          <p:cNvPr id="9" name="Slide Number Placeholder 8"/>
          <p:cNvSpPr>
            <a:spLocks noGrp="1"/>
          </p:cNvSpPr>
          <p:nvPr>
            <p:ph type="sldNum" sz="quarter" idx="12"/>
          </p:nvPr>
        </p:nvSpPr>
        <p:spPr>
          <a:xfrm>
            <a:off x="0" y="6567986"/>
            <a:ext cx="628650" cy="281208"/>
          </a:xfrm>
          <a:prstGeom prst="rect">
            <a:avLst/>
          </a:prstGeom>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634513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0" y="6567986"/>
            <a:ext cx="628650" cy="281208"/>
          </a:xfrm>
          <a:prstGeom prst="rect">
            <a:avLst/>
          </a:prstGeom>
        </p:spPr>
        <p:txBody>
          <a:bodyPr/>
          <a:lstStyle/>
          <a:p>
            <a:fld id="{D0B5CDF8-54D5-6043-A52E-76818AC5EAB8}" type="slidenum">
              <a:rPr lang="en-US" smtClean="0"/>
              <a:t>‹#›</a:t>
            </a:fld>
            <a:endParaRPr lang="en-US"/>
          </a:p>
        </p:txBody>
      </p:sp>
      <p:sp>
        <p:nvSpPr>
          <p:cNvPr id="6" name="Title 1"/>
          <p:cNvSpPr txBox="1">
            <a:spLocks/>
          </p:cNvSpPr>
          <p:nvPr userDrawn="1"/>
        </p:nvSpPr>
        <p:spPr>
          <a:xfrm>
            <a:off x="406581" y="365126"/>
            <a:ext cx="7096625" cy="142949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0" i="0" kern="1200">
                <a:solidFill>
                  <a:schemeClr val="tx1"/>
                </a:solidFill>
                <a:latin typeface="Helvetica Neue Medium" charset="0"/>
                <a:ea typeface="Helvetica Neue Medium" charset="0"/>
                <a:cs typeface="Helvetica Neue Medium" charset="0"/>
              </a:defRPr>
            </a:lvl1pPr>
          </a:lstStyle>
          <a:p>
            <a:endParaRPr lang="en-US" dirty="0"/>
          </a:p>
        </p:txBody>
      </p:sp>
      <p:sp>
        <p:nvSpPr>
          <p:cNvPr id="8" name="Chart Placeholder 7"/>
          <p:cNvSpPr>
            <a:spLocks noGrp="1"/>
          </p:cNvSpPr>
          <p:nvPr>
            <p:ph type="chart" sz="quarter" idx="13"/>
          </p:nvPr>
        </p:nvSpPr>
        <p:spPr>
          <a:xfrm>
            <a:off x="406581" y="1939895"/>
            <a:ext cx="8472500" cy="4050707"/>
          </a:xfrm>
        </p:spPr>
        <p:txBody>
          <a:bodyPr/>
          <a:lstStyle/>
          <a:p>
            <a:r>
              <a:rPr lang="en-US"/>
              <a:t>Click icon to add chart</a:t>
            </a:r>
            <a:endParaRPr lang="en-US" dirty="0"/>
          </a:p>
        </p:txBody>
      </p:sp>
    </p:spTree>
    <p:extLst>
      <p:ext uri="{BB962C8B-B14F-4D97-AF65-F5344CB8AC3E}">
        <p14:creationId xmlns:p14="http://schemas.microsoft.com/office/powerpoint/2010/main" val="2015011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567986"/>
            <a:ext cx="1914368" cy="272922"/>
          </a:xfrm>
          <a:prstGeom prst="rect">
            <a:avLst/>
          </a:prstGeom>
        </p:spPr>
        <p:txBody>
          <a:bodyPr/>
          <a:lstStyle/>
          <a:p>
            <a:fld id="{05F0F182-A738-D344-AD4C-0014E2FCF0E4}" type="datetimeFigureOut">
              <a:rPr lang="en-US" smtClean="0"/>
              <a:t>2020-12-10</a:t>
            </a:fld>
            <a:endParaRPr lang="en-US"/>
          </a:p>
        </p:txBody>
      </p:sp>
      <p:sp>
        <p:nvSpPr>
          <p:cNvPr id="3" name="Footer Placeholder 2"/>
          <p:cNvSpPr>
            <a:spLocks noGrp="1"/>
          </p:cNvSpPr>
          <p:nvPr>
            <p:ph type="ftr" sz="quarter" idx="11"/>
          </p:nvPr>
        </p:nvSpPr>
        <p:spPr>
          <a:xfrm>
            <a:off x="628649" y="6513922"/>
            <a:ext cx="4909025" cy="207554"/>
          </a:xfrm>
          <a:prstGeom prst="rect">
            <a:avLst/>
          </a:prstGeom>
        </p:spPr>
        <p:txBody>
          <a:bodyPr/>
          <a:lstStyle/>
          <a:p>
            <a:endParaRPr lang="en-US"/>
          </a:p>
        </p:txBody>
      </p:sp>
      <p:sp>
        <p:nvSpPr>
          <p:cNvPr id="4" name="Slide Number Placeholder 3"/>
          <p:cNvSpPr>
            <a:spLocks noGrp="1"/>
          </p:cNvSpPr>
          <p:nvPr>
            <p:ph type="sldNum" sz="quarter" idx="12"/>
          </p:nvPr>
        </p:nvSpPr>
        <p:spPr>
          <a:xfrm>
            <a:off x="0" y="6567986"/>
            <a:ext cx="628650" cy="281208"/>
          </a:xfrm>
          <a:prstGeom prst="rect">
            <a:avLst/>
          </a:prstGeom>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48222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567986"/>
            <a:ext cx="1914368" cy="272922"/>
          </a:xfrm>
          <a:prstGeom prst="rect">
            <a:avLst/>
          </a:prstGeom>
        </p:spPr>
        <p:txBody>
          <a:bodyPr/>
          <a:lstStyle/>
          <a:p>
            <a:fld id="{05F0F182-A738-D344-AD4C-0014E2FCF0E4}" type="datetimeFigureOut">
              <a:rPr lang="en-US" smtClean="0"/>
              <a:t>2020-12-10</a:t>
            </a:fld>
            <a:endParaRPr lang="en-US"/>
          </a:p>
        </p:txBody>
      </p:sp>
      <p:sp>
        <p:nvSpPr>
          <p:cNvPr id="6" name="Footer Placeholder 5"/>
          <p:cNvSpPr>
            <a:spLocks noGrp="1"/>
          </p:cNvSpPr>
          <p:nvPr>
            <p:ph type="ftr" sz="quarter" idx="11"/>
          </p:nvPr>
        </p:nvSpPr>
        <p:spPr>
          <a:xfrm>
            <a:off x="628649" y="6513922"/>
            <a:ext cx="4909025" cy="207554"/>
          </a:xfrm>
          <a:prstGeom prst="rect">
            <a:avLst/>
          </a:prstGeom>
        </p:spPr>
        <p:txBody>
          <a:bodyPr/>
          <a:lstStyle/>
          <a:p>
            <a:endParaRPr lang="en-US"/>
          </a:p>
        </p:txBody>
      </p:sp>
      <p:sp>
        <p:nvSpPr>
          <p:cNvPr id="7" name="Slide Number Placeholder 6"/>
          <p:cNvSpPr>
            <a:spLocks noGrp="1"/>
          </p:cNvSpPr>
          <p:nvPr>
            <p:ph type="sldNum" sz="quarter" idx="12"/>
          </p:nvPr>
        </p:nvSpPr>
        <p:spPr>
          <a:xfrm>
            <a:off x="0" y="6567986"/>
            <a:ext cx="628650" cy="281208"/>
          </a:xfrm>
          <a:prstGeom prst="rect">
            <a:avLst/>
          </a:prstGeom>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171636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567986"/>
            <a:ext cx="1914368" cy="272922"/>
          </a:xfrm>
          <a:prstGeom prst="rect">
            <a:avLst/>
          </a:prstGeom>
        </p:spPr>
        <p:txBody>
          <a:bodyPr/>
          <a:lstStyle/>
          <a:p>
            <a:fld id="{05F0F182-A738-D344-AD4C-0014E2FCF0E4}" type="datetimeFigureOut">
              <a:rPr lang="en-US" smtClean="0"/>
              <a:t>2020-12-10</a:t>
            </a:fld>
            <a:endParaRPr lang="en-US"/>
          </a:p>
        </p:txBody>
      </p:sp>
      <p:sp>
        <p:nvSpPr>
          <p:cNvPr id="6" name="Footer Placeholder 5"/>
          <p:cNvSpPr>
            <a:spLocks noGrp="1"/>
          </p:cNvSpPr>
          <p:nvPr>
            <p:ph type="ftr" sz="quarter" idx="11"/>
          </p:nvPr>
        </p:nvSpPr>
        <p:spPr>
          <a:xfrm>
            <a:off x="628649" y="6513922"/>
            <a:ext cx="4909025" cy="207554"/>
          </a:xfrm>
          <a:prstGeom prst="rect">
            <a:avLst/>
          </a:prstGeom>
        </p:spPr>
        <p:txBody>
          <a:bodyPr/>
          <a:lstStyle/>
          <a:p>
            <a:endParaRPr lang="en-US"/>
          </a:p>
        </p:txBody>
      </p:sp>
      <p:sp>
        <p:nvSpPr>
          <p:cNvPr id="7" name="Slide Number Placeholder 6"/>
          <p:cNvSpPr>
            <a:spLocks noGrp="1"/>
          </p:cNvSpPr>
          <p:nvPr>
            <p:ph type="sldNum" sz="quarter" idx="12"/>
          </p:nvPr>
        </p:nvSpPr>
        <p:spPr>
          <a:xfrm>
            <a:off x="0" y="6567986"/>
            <a:ext cx="628650" cy="281208"/>
          </a:xfrm>
          <a:prstGeom prst="rect">
            <a:avLst/>
          </a:prstGeom>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617041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567986"/>
            <a:ext cx="1914368" cy="272922"/>
          </a:xfrm>
          <a:prstGeom prst="rect">
            <a:avLst/>
          </a:prstGeom>
        </p:spPr>
        <p:txBody>
          <a:bodyPr/>
          <a:lstStyle/>
          <a:p>
            <a:fld id="{05F0F182-A738-D344-AD4C-0014E2FCF0E4}" type="datetimeFigureOut">
              <a:rPr lang="en-US" smtClean="0"/>
              <a:t>2020-12-10</a:t>
            </a:fld>
            <a:endParaRPr lang="en-US"/>
          </a:p>
        </p:txBody>
      </p:sp>
      <p:sp>
        <p:nvSpPr>
          <p:cNvPr id="5" name="Footer Placeholder 4"/>
          <p:cNvSpPr>
            <a:spLocks noGrp="1"/>
          </p:cNvSpPr>
          <p:nvPr>
            <p:ph type="ftr" sz="quarter" idx="11"/>
          </p:nvPr>
        </p:nvSpPr>
        <p:spPr>
          <a:xfrm>
            <a:off x="628649" y="6513922"/>
            <a:ext cx="4909025" cy="207554"/>
          </a:xfrm>
          <a:prstGeom prst="rect">
            <a:avLst/>
          </a:prstGeom>
        </p:spPr>
        <p:txBody>
          <a:bodyPr/>
          <a:lstStyle/>
          <a:p>
            <a:endParaRPr lang="en-US"/>
          </a:p>
        </p:txBody>
      </p:sp>
      <p:sp>
        <p:nvSpPr>
          <p:cNvPr id="6" name="Slide Number Placeholder 5"/>
          <p:cNvSpPr>
            <a:spLocks noGrp="1"/>
          </p:cNvSpPr>
          <p:nvPr>
            <p:ph type="sldNum" sz="quarter" idx="12"/>
          </p:nvPr>
        </p:nvSpPr>
        <p:spPr>
          <a:xfrm>
            <a:off x="0" y="6567986"/>
            <a:ext cx="628650" cy="281208"/>
          </a:xfrm>
          <a:prstGeom prst="rect">
            <a:avLst/>
          </a:prstGeom>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423539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567986"/>
            <a:ext cx="1914368" cy="272922"/>
          </a:xfrm>
          <a:prstGeom prst="rect">
            <a:avLst/>
          </a:prstGeom>
        </p:spPr>
        <p:txBody>
          <a:bodyPr/>
          <a:lstStyle/>
          <a:p>
            <a:fld id="{05F0F182-A738-D344-AD4C-0014E2FCF0E4}" type="datetimeFigureOut">
              <a:rPr lang="en-US" smtClean="0"/>
              <a:t>2020-12-10</a:t>
            </a:fld>
            <a:endParaRPr lang="en-US"/>
          </a:p>
        </p:txBody>
      </p:sp>
      <p:sp>
        <p:nvSpPr>
          <p:cNvPr id="5" name="Footer Placeholder 4"/>
          <p:cNvSpPr>
            <a:spLocks noGrp="1"/>
          </p:cNvSpPr>
          <p:nvPr>
            <p:ph type="ftr" sz="quarter" idx="11"/>
          </p:nvPr>
        </p:nvSpPr>
        <p:spPr>
          <a:xfrm>
            <a:off x="628649" y="6513922"/>
            <a:ext cx="4909025" cy="207554"/>
          </a:xfrm>
          <a:prstGeom prst="rect">
            <a:avLst/>
          </a:prstGeom>
        </p:spPr>
        <p:txBody>
          <a:bodyPr/>
          <a:lstStyle/>
          <a:p>
            <a:endParaRPr lang="en-US"/>
          </a:p>
        </p:txBody>
      </p:sp>
      <p:sp>
        <p:nvSpPr>
          <p:cNvPr id="6" name="Slide Number Placeholder 5"/>
          <p:cNvSpPr>
            <a:spLocks noGrp="1"/>
          </p:cNvSpPr>
          <p:nvPr>
            <p:ph type="sldNum" sz="quarter" idx="12"/>
          </p:nvPr>
        </p:nvSpPr>
        <p:spPr>
          <a:xfrm>
            <a:off x="0" y="6567986"/>
            <a:ext cx="628650" cy="281208"/>
          </a:xfrm>
          <a:prstGeom prst="rect">
            <a:avLst/>
          </a:prstGeom>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1660192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70818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0" i="0" kern="1200">
          <a:solidFill>
            <a:schemeClr val="tx1"/>
          </a:solidFill>
          <a:latin typeface="Helvetica Neue Medium" charset="0"/>
          <a:ea typeface="Helvetica Neue Medium" charset="0"/>
          <a:cs typeface="Helvetica Neue Medium"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Neue" charset="0"/>
          <a:ea typeface="Helvetica Neue" charset="0"/>
          <a:cs typeface="Helvetica Neue"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charset="0"/>
          <a:ea typeface="Helvetica Neue" charset="0"/>
          <a:cs typeface="Helvetica Neue"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Neue" charset="0"/>
          <a:ea typeface="Helvetica Neue" charset="0"/>
          <a:cs typeface="Helvetica Neue"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Neue" charset="0"/>
          <a:ea typeface="Helvetica Neue" charset="0"/>
          <a:cs typeface="Helvetica Neue"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Neue" charset="0"/>
          <a:ea typeface="Helvetica Neue" charset="0"/>
          <a:cs typeface="Helvetica Neue"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291" cy="6858000"/>
          </a:xfrm>
          <a:prstGeom prst="rect">
            <a:avLst/>
          </a:prstGeom>
        </p:spPr>
      </p:pic>
      <p:sp>
        <p:nvSpPr>
          <p:cNvPr id="2" name="Title 1"/>
          <p:cNvSpPr>
            <a:spLocks noGrp="1"/>
          </p:cNvSpPr>
          <p:nvPr>
            <p:ph type="ctrTitle"/>
          </p:nvPr>
        </p:nvSpPr>
        <p:spPr>
          <a:xfrm>
            <a:off x="678921" y="2825024"/>
            <a:ext cx="8142678" cy="1207951"/>
          </a:xfrm>
        </p:spPr>
        <p:txBody>
          <a:bodyPr>
            <a:noAutofit/>
          </a:bodyPr>
          <a:lstStyle/>
          <a:p>
            <a:pPr algn="l">
              <a:lnSpc>
                <a:spcPts val="3600"/>
              </a:lnSpc>
            </a:pPr>
            <a:r>
              <a:rPr lang="en-US" sz="3600" b="1" dirty="0">
                <a:latin typeface="Helvetica" charset="0"/>
                <a:ea typeface="Helvetica" charset="0"/>
                <a:cs typeface="Helvetica" charset="0"/>
              </a:rPr>
              <a:t>Academic Disciplinary Actions –</a:t>
            </a:r>
            <a:br>
              <a:rPr lang="en-US" sz="3600" b="1" dirty="0">
                <a:latin typeface="Helvetica" charset="0"/>
                <a:ea typeface="Helvetica" charset="0"/>
                <a:cs typeface="Helvetica" charset="0"/>
              </a:rPr>
            </a:br>
            <a:r>
              <a:rPr lang="en-US" sz="3600" b="1" dirty="0">
                <a:latin typeface="Helvetica" charset="0"/>
                <a:ea typeface="Helvetica" charset="0"/>
                <a:cs typeface="Helvetica" charset="0"/>
              </a:rPr>
              <a:t>Erosion of Tenure</a:t>
            </a:r>
            <a:br>
              <a:rPr lang="en-US" sz="3600" b="1" dirty="0">
                <a:latin typeface="Helvetica" charset="0"/>
                <a:ea typeface="Helvetica" charset="0"/>
                <a:cs typeface="Helvetica" charset="0"/>
              </a:rPr>
            </a:br>
            <a:r>
              <a:rPr lang="en-US" sz="1800" b="1" dirty="0">
                <a:latin typeface="Helvetica" charset="0"/>
                <a:ea typeface="Helvetica" charset="0"/>
                <a:cs typeface="Helvetica" charset="0"/>
              </a:rPr>
              <a:t>Chuck Reilly, UCF, Assistant Vice Provost and Professor</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1674422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582" y="365126"/>
            <a:ext cx="8009472" cy="3824489"/>
          </a:xfrm>
        </p:spPr>
        <p:txBody>
          <a:bodyPr anchor="t">
            <a:normAutofit/>
          </a:bodyPr>
          <a:lstStyle/>
          <a:p>
            <a:r>
              <a:rPr lang="en-US" b="1" u="sng" dirty="0">
                <a:solidFill>
                  <a:schemeClr val="bg1"/>
                </a:solidFill>
                <a:latin typeface="Helvetica" charset="0"/>
                <a:ea typeface="Helvetica" charset="0"/>
                <a:cs typeface="Helvetica" charset="0"/>
              </a:rPr>
              <a:t>Conjecture:</a:t>
            </a:r>
            <a:r>
              <a:rPr lang="en-US" u="sng" dirty="0">
                <a:solidFill>
                  <a:schemeClr val="bg1"/>
                </a:solidFill>
                <a:latin typeface="Helvetica" charset="0"/>
                <a:ea typeface="Helvetica" charset="0"/>
                <a:cs typeface="Helvetica" charset="0"/>
              </a:rPr>
              <a:t/>
            </a:r>
            <a:br>
              <a:rPr lang="en-US" u="sng" dirty="0">
                <a:solidFill>
                  <a:schemeClr val="bg1"/>
                </a:solidFill>
                <a:latin typeface="Helvetica" charset="0"/>
                <a:ea typeface="Helvetica" charset="0"/>
                <a:cs typeface="Helvetica" charset="0"/>
              </a:rPr>
            </a:br>
            <a:r>
              <a:rPr lang="en-US" u="sng" dirty="0">
                <a:solidFill>
                  <a:schemeClr val="bg1"/>
                </a:solidFill>
                <a:latin typeface="Helvetica" charset="0"/>
                <a:ea typeface="Helvetica" charset="0"/>
                <a:cs typeface="Helvetica" charset="0"/>
              </a:rPr>
              <a:t/>
            </a:r>
            <a:br>
              <a:rPr lang="en-US" u="sng" dirty="0">
                <a:solidFill>
                  <a:schemeClr val="bg1"/>
                </a:solidFill>
                <a:latin typeface="Helvetica" charset="0"/>
                <a:ea typeface="Helvetica" charset="0"/>
                <a:cs typeface="Helvetica" charset="0"/>
              </a:rPr>
            </a:br>
            <a:r>
              <a:rPr lang="en-US" dirty="0">
                <a:solidFill>
                  <a:schemeClr val="bg1"/>
                </a:solidFill>
                <a:latin typeface="Helvetica" charset="0"/>
                <a:ea typeface="Helvetica" charset="0"/>
                <a:cs typeface="Helvetica" charset="0"/>
              </a:rPr>
              <a:t>An academic disciplinary action is a very inefficient way to bring about the erosion of tenure.</a:t>
            </a:r>
            <a:endParaRPr lang="en-US" u="sng" dirty="0">
              <a:solidFill>
                <a:schemeClr val="bg1"/>
              </a:solidFill>
              <a:latin typeface="Helvetica" charset="0"/>
              <a:ea typeface="Helvetica" charset="0"/>
              <a:cs typeface="Helvetica" charset="0"/>
            </a:endParaRPr>
          </a:p>
        </p:txBody>
      </p:sp>
      <p:sp>
        <p:nvSpPr>
          <p:cNvPr id="3" name="Rectangle 2">
            <a:extLst>
              <a:ext uri="{FF2B5EF4-FFF2-40B4-BE49-F238E27FC236}">
                <a16:creationId xmlns:a16="http://schemas.microsoft.com/office/drawing/2014/main" id="{DA37D625-1683-D342-8423-8BACC2585D2B}"/>
              </a:ext>
            </a:extLst>
          </p:cNvPr>
          <p:cNvSpPr/>
          <p:nvPr/>
        </p:nvSpPr>
        <p:spPr>
          <a:xfrm>
            <a:off x="0" y="6633009"/>
            <a:ext cx="9144000" cy="224991"/>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A29"/>
              </a:solidFill>
            </a:endParaRPr>
          </a:p>
        </p:txBody>
      </p:sp>
      <p:pic>
        <p:nvPicPr>
          <p:cNvPr id="4" name="Picture 3">
            <a:extLst>
              <a:ext uri="{FF2B5EF4-FFF2-40B4-BE49-F238E27FC236}">
                <a16:creationId xmlns:a16="http://schemas.microsoft.com/office/drawing/2014/main" id="{F9832779-E6A1-1546-9F5C-A589AAF89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1294304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581" y="365126"/>
            <a:ext cx="8148695" cy="5721905"/>
          </a:xfrm>
        </p:spPr>
        <p:txBody>
          <a:bodyPr anchor="t">
            <a:normAutofit fontScale="90000"/>
          </a:bodyPr>
          <a:lstStyle/>
          <a:p>
            <a:r>
              <a:rPr lang="en-US" sz="3300" dirty="0">
                <a:solidFill>
                  <a:schemeClr val="bg1"/>
                </a:solidFill>
                <a:latin typeface="Helvetica" charset="0"/>
                <a:ea typeface="Helvetica" charset="0"/>
                <a:cs typeface="Helvetica" charset="0"/>
              </a:rPr>
              <a:t>UCF has one union for FT faculty who have no management duties and for some professional employees, such as librarians, instructional designers, and counselors.</a:t>
            </a:r>
            <a:br>
              <a:rPr lang="en-US" sz="3300" dirty="0">
                <a:solidFill>
                  <a:schemeClr val="bg1"/>
                </a:solidFill>
                <a:latin typeface="Helvetica" charset="0"/>
                <a:ea typeface="Helvetica" charset="0"/>
                <a:cs typeface="Helvetica" charset="0"/>
              </a:rPr>
            </a:br>
            <a:r>
              <a:rPr lang="en-US" sz="3300" dirty="0">
                <a:solidFill>
                  <a:schemeClr val="bg1"/>
                </a:solidFill>
                <a:latin typeface="Helvetica" charset="0"/>
                <a:ea typeface="Helvetica" charset="0"/>
                <a:cs typeface="Helvetica" charset="0"/>
              </a:rPr>
              <a:t/>
            </a:r>
            <a:br>
              <a:rPr lang="en-US" sz="3300" dirty="0">
                <a:solidFill>
                  <a:schemeClr val="bg1"/>
                </a:solidFill>
                <a:latin typeface="Helvetica" charset="0"/>
                <a:ea typeface="Helvetica" charset="0"/>
                <a:cs typeface="Helvetica" charset="0"/>
              </a:rPr>
            </a:br>
            <a:r>
              <a:rPr lang="en-US" sz="3300" dirty="0">
                <a:solidFill>
                  <a:schemeClr val="bg1"/>
                </a:solidFill>
                <a:latin typeface="Helvetica" charset="0"/>
                <a:ea typeface="Helvetica" charset="0"/>
                <a:cs typeface="Helvetica" charset="0"/>
              </a:rPr>
              <a:t>Our CBA calls for progressive discipline (from reprimand through termination). Letters of instruction are not considered discipline.</a:t>
            </a:r>
            <a:br>
              <a:rPr lang="en-US" sz="3300" dirty="0">
                <a:solidFill>
                  <a:schemeClr val="bg1"/>
                </a:solidFill>
                <a:latin typeface="Helvetica" charset="0"/>
                <a:ea typeface="Helvetica" charset="0"/>
                <a:cs typeface="Helvetica" charset="0"/>
              </a:rPr>
            </a:br>
            <a:r>
              <a:rPr lang="en-US" sz="3300" dirty="0">
                <a:solidFill>
                  <a:schemeClr val="bg1"/>
                </a:solidFill>
                <a:latin typeface="Helvetica" charset="0"/>
                <a:ea typeface="Helvetica" charset="0"/>
                <a:cs typeface="Helvetica" charset="0"/>
              </a:rPr>
              <a:t/>
            </a:r>
            <a:br>
              <a:rPr lang="en-US" sz="3300" dirty="0">
                <a:solidFill>
                  <a:schemeClr val="bg1"/>
                </a:solidFill>
                <a:latin typeface="Helvetica" charset="0"/>
                <a:ea typeface="Helvetica" charset="0"/>
                <a:cs typeface="Helvetica" charset="0"/>
              </a:rPr>
            </a:br>
            <a:r>
              <a:rPr lang="en-US" sz="3300" dirty="0">
                <a:solidFill>
                  <a:schemeClr val="bg1"/>
                </a:solidFill>
                <a:latin typeface="Helvetica" charset="0"/>
                <a:ea typeface="Helvetica" charset="0"/>
                <a:cs typeface="Helvetica" charset="0"/>
              </a:rPr>
              <a:t>Many disciplinary actions are grieved, as were two LOIs. </a:t>
            </a:r>
            <a:br>
              <a:rPr lang="en-US" sz="3300" dirty="0">
                <a:solidFill>
                  <a:schemeClr val="bg1"/>
                </a:solidFill>
                <a:latin typeface="Helvetica" charset="0"/>
                <a:ea typeface="Helvetica" charset="0"/>
                <a:cs typeface="Helvetica" charset="0"/>
              </a:rPr>
            </a:br>
            <a:r>
              <a:rPr lang="en-US" sz="3300" dirty="0">
                <a:solidFill>
                  <a:schemeClr val="bg1"/>
                </a:solidFill>
                <a:latin typeface="Helvetica" charset="0"/>
                <a:ea typeface="Helvetica" charset="0"/>
                <a:cs typeface="Helvetica" charset="0"/>
              </a:rPr>
              <a:t/>
            </a:r>
            <a:br>
              <a:rPr lang="en-US" sz="3300" dirty="0">
                <a:solidFill>
                  <a:schemeClr val="bg1"/>
                </a:solidFill>
                <a:latin typeface="Helvetica" charset="0"/>
                <a:ea typeface="Helvetica" charset="0"/>
                <a:cs typeface="Helvetica" charset="0"/>
              </a:rPr>
            </a:br>
            <a:r>
              <a:rPr lang="en-US" sz="3300" dirty="0">
                <a:solidFill>
                  <a:schemeClr val="bg1"/>
                </a:solidFill>
                <a:latin typeface="Helvetica" charset="0"/>
                <a:ea typeface="Helvetica" charset="0"/>
                <a:cs typeface="Helvetica" charset="0"/>
              </a:rPr>
              <a:t>Arbitrations seem to be becoming more common.</a:t>
            </a:r>
            <a:r>
              <a:rPr lang="en-US" sz="3600" b="1" dirty="0">
                <a:solidFill>
                  <a:schemeClr val="bg1"/>
                </a:solidFill>
                <a:latin typeface="Helvetica" charset="0"/>
                <a:ea typeface="Helvetica" charset="0"/>
                <a:cs typeface="Helvetica" charset="0"/>
              </a:rPr>
              <a:t/>
            </a:r>
            <a:br>
              <a:rPr lang="en-US" sz="3600" b="1" dirty="0">
                <a:solidFill>
                  <a:schemeClr val="bg1"/>
                </a:solidFill>
                <a:latin typeface="Helvetica" charset="0"/>
                <a:ea typeface="Helvetica" charset="0"/>
                <a:cs typeface="Helvetica" charset="0"/>
              </a:rPr>
            </a:br>
            <a:endParaRPr lang="en-US" sz="3600" b="1" dirty="0">
              <a:solidFill>
                <a:schemeClr val="bg1"/>
              </a:solidFill>
              <a:latin typeface="Helvetica" charset="0"/>
              <a:ea typeface="Helvetica" charset="0"/>
              <a:cs typeface="Helvetica" charset="0"/>
            </a:endParaRPr>
          </a:p>
        </p:txBody>
      </p:sp>
      <p:sp>
        <p:nvSpPr>
          <p:cNvPr id="3" name="Rectangle 2">
            <a:extLst>
              <a:ext uri="{FF2B5EF4-FFF2-40B4-BE49-F238E27FC236}">
                <a16:creationId xmlns:a16="http://schemas.microsoft.com/office/drawing/2014/main" id="{DA37D625-1683-D342-8423-8BACC2585D2B}"/>
              </a:ext>
            </a:extLst>
          </p:cNvPr>
          <p:cNvSpPr/>
          <p:nvPr/>
        </p:nvSpPr>
        <p:spPr>
          <a:xfrm>
            <a:off x="0" y="6633009"/>
            <a:ext cx="9144000" cy="224991"/>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A29"/>
              </a:solidFill>
            </a:endParaRPr>
          </a:p>
        </p:txBody>
      </p:sp>
      <p:pic>
        <p:nvPicPr>
          <p:cNvPr id="4" name="Picture 3">
            <a:extLst>
              <a:ext uri="{FF2B5EF4-FFF2-40B4-BE49-F238E27FC236}">
                <a16:creationId xmlns:a16="http://schemas.microsoft.com/office/drawing/2014/main" id="{F9832779-E6A1-1546-9F5C-A589AAF89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1287198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581" y="365126"/>
            <a:ext cx="8148695" cy="5547159"/>
          </a:xfrm>
        </p:spPr>
        <p:txBody>
          <a:bodyPr anchor="t">
            <a:normAutofit fontScale="90000"/>
          </a:bodyPr>
          <a:lstStyle/>
          <a:p>
            <a:r>
              <a:rPr lang="en-US" sz="3600" b="1" u="sng" dirty="0">
                <a:solidFill>
                  <a:schemeClr val="bg1"/>
                </a:solidFill>
                <a:latin typeface="Helvetica" charset="0"/>
                <a:ea typeface="Helvetica" charset="0"/>
                <a:cs typeface="Helvetica" charset="0"/>
              </a:rPr>
              <a:t>Interesting dilemma for our union:</a:t>
            </a:r>
            <a:br>
              <a:rPr lang="en-US" sz="3600" b="1" u="sng"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Members concerned about the time for OIE to complete, say, a Title IX investigation; they want quick, decisive action.</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2016: RHW recommended for discipline by OIE for questionable conduct but not for sexual harassment and discrimination.</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Union supported RHW’s grievance of LOR all the way through arbitration. </a:t>
            </a:r>
            <a:r>
              <a:rPr lang="en-US" sz="3600" b="1" dirty="0">
                <a:solidFill>
                  <a:schemeClr val="bg1"/>
                </a:solidFill>
                <a:latin typeface="Helvetica" charset="0"/>
                <a:ea typeface="Helvetica" charset="0"/>
                <a:cs typeface="Helvetica" charset="0"/>
              </a:rPr>
              <a:t/>
            </a:r>
            <a:br>
              <a:rPr lang="en-US" sz="3600" b="1" dirty="0">
                <a:solidFill>
                  <a:schemeClr val="bg1"/>
                </a:solidFill>
                <a:latin typeface="Helvetica" charset="0"/>
                <a:ea typeface="Helvetica" charset="0"/>
                <a:cs typeface="Helvetica" charset="0"/>
              </a:rPr>
            </a:br>
            <a:endParaRPr lang="en-US" sz="3600" b="1" dirty="0">
              <a:solidFill>
                <a:schemeClr val="bg1"/>
              </a:solidFill>
              <a:latin typeface="Helvetica" charset="0"/>
              <a:ea typeface="Helvetica" charset="0"/>
              <a:cs typeface="Helvetica" charset="0"/>
            </a:endParaRPr>
          </a:p>
        </p:txBody>
      </p:sp>
      <p:sp>
        <p:nvSpPr>
          <p:cNvPr id="3" name="Rectangle 2">
            <a:extLst>
              <a:ext uri="{FF2B5EF4-FFF2-40B4-BE49-F238E27FC236}">
                <a16:creationId xmlns:a16="http://schemas.microsoft.com/office/drawing/2014/main" id="{DA37D625-1683-D342-8423-8BACC2585D2B}"/>
              </a:ext>
            </a:extLst>
          </p:cNvPr>
          <p:cNvSpPr/>
          <p:nvPr/>
        </p:nvSpPr>
        <p:spPr>
          <a:xfrm>
            <a:off x="0" y="6633009"/>
            <a:ext cx="9144000" cy="224991"/>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A29"/>
              </a:solidFill>
            </a:endParaRPr>
          </a:p>
        </p:txBody>
      </p:sp>
      <p:pic>
        <p:nvPicPr>
          <p:cNvPr id="4" name="Picture 3">
            <a:extLst>
              <a:ext uri="{FF2B5EF4-FFF2-40B4-BE49-F238E27FC236}">
                <a16:creationId xmlns:a16="http://schemas.microsoft.com/office/drawing/2014/main" id="{F9832779-E6A1-1546-9F5C-A589AAF89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2043102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702" y="316139"/>
            <a:ext cx="7187298" cy="1325563"/>
          </a:xfrm>
        </p:spPr>
        <p:txBody>
          <a:bodyPr>
            <a:normAutofit/>
          </a:bodyPr>
          <a:lstStyle/>
          <a:p>
            <a:r>
              <a:rPr lang="en-US" b="1" dirty="0">
                <a:solidFill>
                  <a:schemeClr val="bg1"/>
                </a:solidFill>
                <a:latin typeface="Helvetica" charset="0"/>
                <a:ea typeface="Helvetica" charset="0"/>
                <a:cs typeface="Helvetica" charset="0"/>
              </a:rPr>
              <a:t>Ex: recent actions at UCF</a:t>
            </a:r>
          </a:p>
        </p:txBody>
      </p:sp>
      <p:graphicFrame>
        <p:nvGraphicFramePr>
          <p:cNvPr id="6" name="Table 6">
            <a:extLst>
              <a:ext uri="{FF2B5EF4-FFF2-40B4-BE49-F238E27FC236}">
                <a16:creationId xmlns:a16="http://schemas.microsoft.com/office/drawing/2014/main" id="{9FCFEF13-D719-4F2A-9E64-BB9C0167AC0E}"/>
              </a:ext>
            </a:extLst>
          </p:cNvPr>
          <p:cNvGraphicFramePr>
            <a:graphicFrameLocks noGrp="1"/>
          </p:cNvGraphicFramePr>
          <p:nvPr>
            <p:ph idx="1"/>
            <p:extLst>
              <p:ext uri="{D42A27DB-BD31-4B8C-83A1-F6EECF244321}">
                <p14:modId xmlns:p14="http://schemas.microsoft.com/office/powerpoint/2010/main" val="1566332960"/>
              </p:ext>
            </p:extLst>
          </p:nvPr>
        </p:nvGraphicFramePr>
        <p:xfrm>
          <a:off x="626301" y="1503123"/>
          <a:ext cx="7889049" cy="4680099"/>
        </p:xfrm>
        <a:graphic>
          <a:graphicData uri="http://schemas.openxmlformats.org/drawingml/2006/table">
            <a:tbl>
              <a:tblPr firstRow="1" bandRow="1">
                <a:tableStyleId>{5C22544A-7EE6-4342-B048-85BDC9FD1C3A}</a:tableStyleId>
              </a:tblPr>
              <a:tblGrid>
                <a:gridCol w="901874">
                  <a:extLst>
                    <a:ext uri="{9D8B030D-6E8A-4147-A177-3AD203B41FA5}">
                      <a16:colId xmlns:a16="http://schemas.microsoft.com/office/drawing/2014/main" val="2096970059"/>
                    </a:ext>
                  </a:extLst>
                </a:gridCol>
                <a:gridCol w="764088">
                  <a:extLst>
                    <a:ext uri="{9D8B030D-6E8A-4147-A177-3AD203B41FA5}">
                      <a16:colId xmlns:a16="http://schemas.microsoft.com/office/drawing/2014/main" val="708677655"/>
                    </a:ext>
                  </a:extLst>
                </a:gridCol>
                <a:gridCol w="3607496">
                  <a:extLst>
                    <a:ext uri="{9D8B030D-6E8A-4147-A177-3AD203B41FA5}">
                      <a16:colId xmlns:a16="http://schemas.microsoft.com/office/drawing/2014/main" val="1327518634"/>
                    </a:ext>
                  </a:extLst>
                </a:gridCol>
                <a:gridCol w="2615591">
                  <a:extLst>
                    <a:ext uri="{9D8B030D-6E8A-4147-A177-3AD203B41FA5}">
                      <a16:colId xmlns:a16="http://schemas.microsoft.com/office/drawing/2014/main" val="1958166194"/>
                    </a:ext>
                  </a:extLst>
                </a:gridCol>
              </a:tblGrid>
              <a:tr h="509419">
                <a:tc>
                  <a:txBody>
                    <a:bodyPr/>
                    <a:lstStyle/>
                    <a:p>
                      <a:r>
                        <a:rPr lang="en-US" dirty="0"/>
                        <a:t>Initials</a:t>
                      </a:r>
                    </a:p>
                  </a:txBody>
                  <a:tcPr/>
                </a:tc>
                <a:tc>
                  <a:txBody>
                    <a:bodyPr/>
                    <a:lstStyle/>
                    <a:p>
                      <a:r>
                        <a:rPr lang="en-US" dirty="0"/>
                        <a:t>When</a:t>
                      </a:r>
                    </a:p>
                  </a:txBody>
                  <a:tcPr/>
                </a:tc>
                <a:tc>
                  <a:txBody>
                    <a:bodyPr/>
                    <a:lstStyle/>
                    <a:p>
                      <a:r>
                        <a:rPr lang="en-US" dirty="0"/>
                        <a:t>Why</a:t>
                      </a:r>
                    </a:p>
                  </a:txBody>
                  <a:tcPr/>
                </a:tc>
                <a:tc>
                  <a:txBody>
                    <a:bodyPr/>
                    <a:lstStyle/>
                    <a:p>
                      <a:r>
                        <a:rPr lang="en-US" dirty="0"/>
                        <a:t>What happened</a:t>
                      </a:r>
                    </a:p>
                  </a:txBody>
                  <a:tcPr/>
                </a:tc>
                <a:extLst>
                  <a:ext uri="{0D108BD9-81ED-4DB2-BD59-A6C34878D82A}">
                    <a16:rowId xmlns:a16="http://schemas.microsoft.com/office/drawing/2014/main" val="885930679"/>
                  </a:ext>
                </a:extLst>
              </a:tr>
              <a:tr h="370840">
                <a:tc>
                  <a:txBody>
                    <a:bodyPr/>
                    <a:lstStyle/>
                    <a:p>
                      <a:r>
                        <a:rPr lang="en-US" sz="1600" dirty="0"/>
                        <a:t>LC (T)</a:t>
                      </a:r>
                    </a:p>
                  </a:txBody>
                  <a:tcPr/>
                </a:tc>
                <a:tc>
                  <a:txBody>
                    <a:bodyPr/>
                    <a:lstStyle/>
                    <a:p>
                      <a:r>
                        <a:rPr lang="en-US" sz="1600" dirty="0"/>
                        <a:t>2013</a:t>
                      </a:r>
                    </a:p>
                  </a:txBody>
                  <a:tcPr/>
                </a:tc>
                <a:tc>
                  <a:txBody>
                    <a:bodyPr/>
                    <a:lstStyle/>
                    <a:p>
                      <a:r>
                        <a:rPr lang="en-US" sz="1600" dirty="0"/>
                        <a:t>COI; personal side business profited from funded projects</a:t>
                      </a:r>
                    </a:p>
                  </a:txBody>
                  <a:tcPr/>
                </a:tc>
                <a:tc>
                  <a:txBody>
                    <a:bodyPr/>
                    <a:lstStyle/>
                    <a:p>
                      <a:r>
                        <a:rPr lang="en-US" sz="1600" dirty="0"/>
                        <a:t>Resigned before termination</a:t>
                      </a:r>
                    </a:p>
                  </a:txBody>
                  <a:tcPr/>
                </a:tc>
                <a:extLst>
                  <a:ext uri="{0D108BD9-81ED-4DB2-BD59-A6C34878D82A}">
                    <a16:rowId xmlns:a16="http://schemas.microsoft.com/office/drawing/2014/main" val="1699300643"/>
                  </a:ext>
                </a:extLst>
              </a:tr>
              <a:tr h="370840">
                <a:tc>
                  <a:txBody>
                    <a:bodyPr/>
                    <a:lstStyle/>
                    <a:p>
                      <a:r>
                        <a:rPr lang="en-US" sz="1600" dirty="0"/>
                        <a:t>JJL (T)</a:t>
                      </a:r>
                    </a:p>
                  </a:txBody>
                  <a:tcPr/>
                </a:tc>
                <a:tc>
                  <a:txBody>
                    <a:bodyPr/>
                    <a:lstStyle/>
                    <a:p>
                      <a:r>
                        <a:rPr lang="en-US" sz="1600" dirty="0"/>
                        <a:t>2017</a:t>
                      </a:r>
                    </a:p>
                  </a:txBody>
                  <a:tcPr/>
                </a:tc>
                <a:tc>
                  <a:txBody>
                    <a:bodyPr/>
                    <a:lstStyle/>
                    <a:p>
                      <a:r>
                        <a:rPr lang="en-US" sz="1600" dirty="0"/>
                        <a:t>COI; repeated denial of affiliation with denied entity in China</a:t>
                      </a:r>
                    </a:p>
                  </a:txBody>
                  <a:tcPr/>
                </a:tc>
                <a:tc>
                  <a:txBody>
                    <a:bodyPr/>
                    <a:lstStyle/>
                    <a:p>
                      <a:r>
                        <a:rPr lang="en-US" sz="1600" dirty="0"/>
                        <a:t>Resigned before termination</a:t>
                      </a:r>
                    </a:p>
                  </a:txBody>
                  <a:tcPr/>
                </a:tc>
                <a:extLst>
                  <a:ext uri="{0D108BD9-81ED-4DB2-BD59-A6C34878D82A}">
                    <a16:rowId xmlns:a16="http://schemas.microsoft.com/office/drawing/2014/main" val="1679702798"/>
                  </a:ext>
                </a:extLst>
              </a:tr>
              <a:tr h="370840">
                <a:tc>
                  <a:txBody>
                    <a:bodyPr/>
                    <a:lstStyle/>
                    <a:p>
                      <a:r>
                        <a:rPr lang="en-US" sz="1600" dirty="0"/>
                        <a:t>RHW (T)</a:t>
                      </a:r>
                    </a:p>
                  </a:txBody>
                  <a:tcPr/>
                </a:tc>
                <a:tc>
                  <a:txBody>
                    <a:bodyPr/>
                    <a:lstStyle/>
                    <a:p>
                      <a:r>
                        <a:rPr lang="en-US" sz="1600" dirty="0"/>
                        <a:t>- 2018</a:t>
                      </a:r>
                    </a:p>
                  </a:txBody>
                  <a:tcPr/>
                </a:tc>
                <a:tc>
                  <a:txBody>
                    <a:bodyPr/>
                    <a:lstStyle/>
                    <a:p>
                      <a:r>
                        <a:rPr lang="en-US" sz="1600" dirty="0"/>
                        <a:t>“Frequent flyer”; insubordination</a:t>
                      </a:r>
                    </a:p>
                  </a:txBody>
                  <a:tcPr/>
                </a:tc>
                <a:tc>
                  <a:txBody>
                    <a:bodyPr/>
                    <a:lstStyle/>
                    <a:p>
                      <a:r>
                        <a:rPr lang="en-US" sz="1600" dirty="0"/>
                        <a:t>Arbitration (2x); retired</a:t>
                      </a:r>
                    </a:p>
                  </a:txBody>
                  <a:tcPr/>
                </a:tc>
                <a:extLst>
                  <a:ext uri="{0D108BD9-81ED-4DB2-BD59-A6C34878D82A}">
                    <a16:rowId xmlns:a16="http://schemas.microsoft.com/office/drawing/2014/main" val="2597501669"/>
                  </a:ext>
                </a:extLst>
              </a:tr>
              <a:tr h="370840">
                <a:tc>
                  <a:txBody>
                    <a:bodyPr/>
                    <a:lstStyle/>
                    <a:p>
                      <a:r>
                        <a:rPr lang="en-US" sz="1600" dirty="0"/>
                        <a:t>HEF</a:t>
                      </a:r>
                    </a:p>
                  </a:txBody>
                  <a:tcPr/>
                </a:tc>
                <a:tc>
                  <a:txBody>
                    <a:bodyPr/>
                    <a:lstStyle/>
                    <a:p>
                      <a:r>
                        <a:rPr lang="en-US" sz="1600" dirty="0"/>
                        <a:t>2018</a:t>
                      </a:r>
                    </a:p>
                  </a:txBody>
                  <a:tcPr/>
                </a:tc>
                <a:tc>
                  <a:txBody>
                    <a:bodyPr/>
                    <a:lstStyle/>
                    <a:p>
                      <a:r>
                        <a:rPr lang="en-US" sz="1600" dirty="0"/>
                        <a:t>Sexual harassment, misconduct</a:t>
                      </a:r>
                    </a:p>
                  </a:txBody>
                  <a:tcPr/>
                </a:tc>
                <a:tc>
                  <a:txBody>
                    <a:bodyPr/>
                    <a:lstStyle/>
                    <a:p>
                      <a:r>
                        <a:rPr lang="en-US" sz="1600" dirty="0"/>
                        <a:t>Resigned before termination</a:t>
                      </a:r>
                    </a:p>
                  </a:txBody>
                  <a:tcPr/>
                </a:tc>
                <a:extLst>
                  <a:ext uri="{0D108BD9-81ED-4DB2-BD59-A6C34878D82A}">
                    <a16:rowId xmlns:a16="http://schemas.microsoft.com/office/drawing/2014/main" val="3973766292"/>
                  </a:ext>
                </a:extLst>
              </a:tr>
              <a:tr h="370840">
                <a:tc>
                  <a:txBody>
                    <a:bodyPr/>
                    <a:lstStyle/>
                    <a:p>
                      <a:r>
                        <a:rPr lang="en-US" sz="1600" b="1" dirty="0"/>
                        <a:t>RS (T)</a:t>
                      </a:r>
                    </a:p>
                  </a:txBody>
                  <a:tcPr/>
                </a:tc>
                <a:tc>
                  <a:txBody>
                    <a:bodyPr/>
                    <a:lstStyle/>
                    <a:p>
                      <a:r>
                        <a:rPr lang="en-US" sz="1600" b="1" dirty="0"/>
                        <a:t>2020</a:t>
                      </a:r>
                    </a:p>
                  </a:txBody>
                  <a:tcPr/>
                </a:tc>
                <a:tc>
                  <a:txBody>
                    <a:bodyPr/>
                    <a:lstStyle/>
                    <a:p>
                      <a:r>
                        <a:rPr lang="en-US" sz="1600" b="1" dirty="0"/>
                        <a:t>COI; failure to control unit</a:t>
                      </a:r>
                    </a:p>
                  </a:txBody>
                  <a:tcPr/>
                </a:tc>
                <a:tc>
                  <a:txBody>
                    <a:bodyPr/>
                    <a:lstStyle/>
                    <a:p>
                      <a:r>
                        <a:rPr lang="en-US" sz="1600" b="1" dirty="0"/>
                        <a:t>Retired before termination</a:t>
                      </a:r>
                    </a:p>
                  </a:txBody>
                  <a:tcPr/>
                </a:tc>
                <a:extLst>
                  <a:ext uri="{0D108BD9-81ED-4DB2-BD59-A6C34878D82A}">
                    <a16:rowId xmlns:a16="http://schemas.microsoft.com/office/drawing/2014/main" val="2681022348"/>
                  </a:ext>
                </a:extLst>
              </a:tr>
              <a:tr h="370840">
                <a:tc>
                  <a:txBody>
                    <a:bodyPr/>
                    <a:lstStyle/>
                    <a:p>
                      <a:r>
                        <a:rPr lang="en-US" sz="1600" b="1" dirty="0"/>
                        <a:t>LRJ</a:t>
                      </a:r>
                    </a:p>
                  </a:txBody>
                  <a:tcPr/>
                </a:tc>
                <a:tc>
                  <a:txBody>
                    <a:bodyPr/>
                    <a:lstStyle/>
                    <a:p>
                      <a:r>
                        <a:rPr lang="en-US" sz="1600" b="1" dirty="0"/>
                        <a:t>2020</a:t>
                      </a:r>
                    </a:p>
                  </a:txBody>
                  <a:tcPr/>
                </a:tc>
                <a:tc>
                  <a:txBody>
                    <a:bodyPr/>
                    <a:lstStyle/>
                    <a:p>
                      <a:r>
                        <a:rPr lang="en-US" sz="1600" b="1" dirty="0"/>
                        <a:t>COI; orchestrated plagiarized PhD</a:t>
                      </a:r>
                    </a:p>
                  </a:txBody>
                  <a:tcPr/>
                </a:tc>
                <a:tc>
                  <a:txBody>
                    <a:bodyPr/>
                    <a:lstStyle/>
                    <a:p>
                      <a:r>
                        <a:rPr lang="en-US" sz="1600" b="1" dirty="0" err="1"/>
                        <a:t>Term’d</a:t>
                      </a:r>
                      <a:r>
                        <a:rPr lang="en-US" sz="1600" b="1" dirty="0"/>
                        <a:t>, but grieving</a:t>
                      </a:r>
                    </a:p>
                  </a:txBody>
                  <a:tcPr/>
                </a:tc>
                <a:extLst>
                  <a:ext uri="{0D108BD9-81ED-4DB2-BD59-A6C34878D82A}">
                    <a16:rowId xmlns:a16="http://schemas.microsoft.com/office/drawing/2014/main" val="3103278022"/>
                  </a:ext>
                </a:extLst>
              </a:tr>
              <a:tr h="370840">
                <a:tc>
                  <a:txBody>
                    <a:bodyPr/>
                    <a:lstStyle/>
                    <a:p>
                      <a:r>
                        <a:rPr lang="en-US" sz="1600" b="1" dirty="0"/>
                        <a:t>GT</a:t>
                      </a:r>
                    </a:p>
                  </a:txBody>
                  <a:tcPr/>
                </a:tc>
                <a:tc>
                  <a:txBody>
                    <a:bodyPr/>
                    <a:lstStyle/>
                    <a:p>
                      <a:r>
                        <a:rPr lang="en-US" sz="1600" b="1" dirty="0"/>
                        <a:t>2020</a:t>
                      </a:r>
                    </a:p>
                  </a:txBody>
                  <a:tcPr/>
                </a:tc>
                <a:tc>
                  <a:txBody>
                    <a:bodyPr/>
                    <a:lstStyle/>
                    <a:p>
                      <a:r>
                        <a:rPr lang="en-US" sz="1600" b="1" dirty="0"/>
                        <a:t>Collaborated plagiarized PhD</a:t>
                      </a:r>
                    </a:p>
                  </a:txBody>
                  <a:tcPr/>
                </a:tc>
                <a:tc>
                  <a:txBody>
                    <a:bodyPr/>
                    <a:lstStyle/>
                    <a:p>
                      <a:r>
                        <a:rPr lang="en-US" sz="1600" b="1" dirty="0" err="1"/>
                        <a:t>Term’d</a:t>
                      </a:r>
                      <a:r>
                        <a:rPr lang="en-US" sz="1600" b="1" dirty="0"/>
                        <a:t>; grievance timed out</a:t>
                      </a:r>
                    </a:p>
                  </a:txBody>
                  <a:tcPr/>
                </a:tc>
                <a:extLst>
                  <a:ext uri="{0D108BD9-81ED-4DB2-BD59-A6C34878D82A}">
                    <a16:rowId xmlns:a16="http://schemas.microsoft.com/office/drawing/2014/main" val="293742020"/>
                  </a:ext>
                </a:extLst>
              </a:tr>
              <a:tr h="370840">
                <a:tc>
                  <a:txBody>
                    <a:bodyPr/>
                    <a:lstStyle/>
                    <a:p>
                      <a:r>
                        <a:rPr lang="en-US" sz="1600" dirty="0"/>
                        <a:t>LM (T)</a:t>
                      </a:r>
                    </a:p>
                  </a:txBody>
                  <a:tcPr/>
                </a:tc>
                <a:tc>
                  <a:txBody>
                    <a:bodyPr/>
                    <a:lstStyle/>
                    <a:p>
                      <a:r>
                        <a:rPr lang="en-US" sz="1600" dirty="0"/>
                        <a:t>2020</a:t>
                      </a:r>
                    </a:p>
                  </a:txBody>
                  <a:tcPr/>
                </a:tc>
                <a:tc>
                  <a:txBody>
                    <a:bodyPr/>
                    <a:lstStyle/>
                    <a:p>
                      <a:r>
                        <a:rPr lang="en-US" sz="1600" dirty="0"/>
                        <a:t>Occasional flyer; failure to report arrest for sexual msg to minor; computer files</a:t>
                      </a:r>
                    </a:p>
                  </a:txBody>
                  <a:tcPr/>
                </a:tc>
                <a:tc>
                  <a:txBody>
                    <a:bodyPr/>
                    <a:lstStyle/>
                    <a:p>
                      <a:r>
                        <a:rPr lang="en-US" sz="1600" dirty="0" err="1"/>
                        <a:t>Term’d</a:t>
                      </a:r>
                      <a:r>
                        <a:rPr lang="en-US" sz="1600" dirty="0"/>
                        <a:t>; grievance on hold till after criminal trial</a:t>
                      </a:r>
                    </a:p>
                  </a:txBody>
                  <a:tcPr/>
                </a:tc>
                <a:extLst>
                  <a:ext uri="{0D108BD9-81ED-4DB2-BD59-A6C34878D82A}">
                    <a16:rowId xmlns:a16="http://schemas.microsoft.com/office/drawing/2014/main" val="312228536"/>
                  </a:ext>
                </a:extLst>
              </a:tr>
              <a:tr h="370840">
                <a:tc>
                  <a:txBody>
                    <a:bodyPr/>
                    <a:lstStyle/>
                    <a:p>
                      <a:r>
                        <a:rPr lang="en-US" sz="1600" dirty="0"/>
                        <a:t>ESL</a:t>
                      </a:r>
                    </a:p>
                  </a:txBody>
                  <a:tcPr/>
                </a:tc>
                <a:tc>
                  <a:txBody>
                    <a:bodyPr/>
                    <a:lstStyle/>
                    <a:p>
                      <a:r>
                        <a:rPr lang="en-US" sz="1600" dirty="0"/>
                        <a:t>2020</a:t>
                      </a:r>
                    </a:p>
                  </a:txBody>
                  <a:tcPr/>
                </a:tc>
                <a:tc>
                  <a:txBody>
                    <a:bodyPr/>
                    <a:lstStyle/>
                    <a:p>
                      <a:r>
                        <a:rPr lang="en-US" sz="1600" dirty="0"/>
                        <a:t>Union leader; had past issues; unauthorized use of university resources</a:t>
                      </a:r>
                    </a:p>
                  </a:txBody>
                  <a:tcPr/>
                </a:tc>
                <a:tc>
                  <a:txBody>
                    <a:bodyPr/>
                    <a:lstStyle/>
                    <a:p>
                      <a:r>
                        <a:rPr lang="en-US" sz="1600" dirty="0"/>
                        <a:t>Grieving SWOP; too late to grieve NRA</a:t>
                      </a:r>
                    </a:p>
                  </a:txBody>
                  <a:tcPr/>
                </a:tc>
                <a:extLst>
                  <a:ext uri="{0D108BD9-81ED-4DB2-BD59-A6C34878D82A}">
                    <a16:rowId xmlns:a16="http://schemas.microsoft.com/office/drawing/2014/main" val="1706612845"/>
                  </a:ext>
                </a:extLst>
              </a:tr>
            </a:tbl>
          </a:graphicData>
        </a:graphic>
      </p:graphicFrame>
      <p:sp>
        <p:nvSpPr>
          <p:cNvPr id="4" name="Rectangle 3">
            <a:extLst>
              <a:ext uri="{FF2B5EF4-FFF2-40B4-BE49-F238E27FC236}">
                <a16:creationId xmlns:a16="http://schemas.microsoft.com/office/drawing/2014/main" id="{C3C7002D-EFF6-3447-A238-871B54FC16C5}"/>
              </a:ext>
            </a:extLst>
          </p:cNvPr>
          <p:cNvSpPr/>
          <p:nvPr/>
        </p:nvSpPr>
        <p:spPr>
          <a:xfrm>
            <a:off x="0" y="6633009"/>
            <a:ext cx="9144000" cy="224991"/>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A29"/>
              </a:solidFill>
            </a:endParaRPr>
          </a:p>
        </p:txBody>
      </p:sp>
      <p:pic>
        <p:nvPicPr>
          <p:cNvPr id="5" name="Picture 4">
            <a:extLst>
              <a:ext uri="{FF2B5EF4-FFF2-40B4-BE49-F238E27FC236}">
                <a16:creationId xmlns:a16="http://schemas.microsoft.com/office/drawing/2014/main" id="{365243BB-0142-7442-97A3-5553A08B6B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4771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581" y="365126"/>
            <a:ext cx="8148695" cy="5547159"/>
          </a:xfrm>
        </p:spPr>
        <p:txBody>
          <a:bodyPr anchor="t">
            <a:normAutofit fontScale="90000"/>
          </a:bodyPr>
          <a:lstStyle/>
          <a:p>
            <a:r>
              <a:rPr lang="en-US" sz="3600" dirty="0">
                <a:solidFill>
                  <a:schemeClr val="bg1"/>
                </a:solidFill>
                <a:latin typeface="Helvetica" charset="0"/>
                <a:ea typeface="Helvetica" charset="0"/>
                <a:cs typeface="Helvetica" charset="0"/>
              </a:rPr>
              <a:t>Time-consuming investigations and disciplinary process are not unique to UCF:</a:t>
            </a:r>
            <a:r>
              <a:rPr lang="en-US" sz="3600" u="sng" dirty="0">
                <a:solidFill>
                  <a:schemeClr val="bg1"/>
                </a:solidFill>
                <a:latin typeface="Helvetica" charset="0"/>
                <a:ea typeface="Helvetica" charset="0"/>
                <a:cs typeface="Helvetica" charset="0"/>
              </a:rPr>
              <a:t/>
            </a:r>
            <a:br>
              <a:rPr lang="en-US" sz="3600" u="sng"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U Washington – termination took 1-2 years for faculty member who had inappropriate sexual contact with a minor in a young scholars program (</a:t>
            </a:r>
            <a:r>
              <a:rPr lang="en-US" sz="3600" i="1" dirty="0">
                <a:solidFill>
                  <a:schemeClr val="bg1"/>
                </a:solidFill>
                <a:latin typeface="Helvetica" charset="0"/>
                <a:ea typeface="Helvetica" charset="0"/>
                <a:cs typeface="Helvetica" charset="0"/>
              </a:rPr>
              <a:t>Seattle Times</a:t>
            </a:r>
            <a:r>
              <a:rPr lang="en-US" sz="3600" dirty="0">
                <a:solidFill>
                  <a:schemeClr val="bg1"/>
                </a:solidFill>
                <a:latin typeface="Helvetica" charset="0"/>
                <a:ea typeface="Helvetica" charset="0"/>
                <a:cs typeface="Helvetica" charset="0"/>
              </a:rPr>
              <a:t>, 12/4).</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U Houston – termination took nearly a full year for faculty member who refused to teach assigned classes (</a:t>
            </a:r>
            <a:r>
              <a:rPr lang="en-US" sz="3600" i="1" dirty="0">
                <a:solidFill>
                  <a:schemeClr val="bg1"/>
                </a:solidFill>
                <a:latin typeface="Helvetica" charset="0"/>
                <a:ea typeface="Helvetica" charset="0"/>
                <a:cs typeface="Helvetica" charset="0"/>
              </a:rPr>
              <a:t>The Daily Cougar</a:t>
            </a:r>
            <a:r>
              <a:rPr lang="en-US" sz="3600" dirty="0">
                <a:solidFill>
                  <a:schemeClr val="bg1"/>
                </a:solidFill>
                <a:latin typeface="Helvetica" charset="0"/>
                <a:ea typeface="Helvetica" charset="0"/>
                <a:cs typeface="Helvetica" charset="0"/>
              </a:rPr>
              <a:t>, 12/5).</a:t>
            </a:r>
            <a:r>
              <a:rPr lang="en-US" sz="3600" b="1" dirty="0">
                <a:solidFill>
                  <a:schemeClr val="bg1"/>
                </a:solidFill>
                <a:latin typeface="Helvetica" charset="0"/>
                <a:ea typeface="Helvetica" charset="0"/>
                <a:cs typeface="Helvetica" charset="0"/>
              </a:rPr>
              <a:t/>
            </a:r>
            <a:br>
              <a:rPr lang="en-US" sz="3600" b="1" dirty="0">
                <a:solidFill>
                  <a:schemeClr val="bg1"/>
                </a:solidFill>
                <a:latin typeface="Helvetica" charset="0"/>
                <a:ea typeface="Helvetica" charset="0"/>
                <a:cs typeface="Helvetica" charset="0"/>
              </a:rPr>
            </a:br>
            <a:endParaRPr lang="en-US" sz="3600" b="1" dirty="0">
              <a:solidFill>
                <a:schemeClr val="bg1"/>
              </a:solidFill>
              <a:latin typeface="Helvetica" charset="0"/>
              <a:ea typeface="Helvetica" charset="0"/>
              <a:cs typeface="Helvetica" charset="0"/>
            </a:endParaRPr>
          </a:p>
        </p:txBody>
      </p:sp>
      <p:sp>
        <p:nvSpPr>
          <p:cNvPr id="3" name="Rectangle 2">
            <a:extLst>
              <a:ext uri="{FF2B5EF4-FFF2-40B4-BE49-F238E27FC236}">
                <a16:creationId xmlns:a16="http://schemas.microsoft.com/office/drawing/2014/main" id="{DA37D625-1683-D342-8423-8BACC2585D2B}"/>
              </a:ext>
            </a:extLst>
          </p:cNvPr>
          <p:cNvSpPr/>
          <p:nvPr/>
        </p:nvSpPr>
        <p:spPr>
          <a:xfrm>
            <a:off x="0" y="6633009"/>
            <a:ext cx="9144000" cy="224991"/>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A29"/>
              </a:solidFill>
            </a:endParaRPr>
          </a:p>
        </p:txBody>
      </p:sp>
      <p:pic>
        <p:nvPicPr>
          <p:cNvPr id="4" name="Picture 3">
            <a:extLst>
              <a:ext uri="{FF2B5EF4-FFF2-40B4-BE49-F238E27FC236}">
                <a16:creationId xmlns:a16="http://schemas.microsoft.com/office/drawing/2014/main" id="{F9832779-E6A1-1546-9F5C-A589AAF89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2492256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291" cy="6858000"/>
          </a:xfrm>
          <a:prstGeom prst="rect">
            <a:avLst/>
          </a:prstGeom>
        </p:spPr>
      </p:pic>
      <p:sp>
        <p:nvSpPr>
          <p:cNvPr id="2" name="Title 1"/>
          <p:cNvSpPr>
            <a:spLocks noGrp="1"/>
          </p:cNvSpPr>
          <p:nvPr>
            <p:ph type="ctrTitle"/>
          </p:nvPr>
        </p:nvSpPr>
        <p:spPr>
          <a:xfrm>
            <a:off x="273376" y="3089635"/>
            <a:ext cx="6076671" cy="678730"/>
          </a:xfrm>
        </p:spPr>
        <p:txBody>
          <a:bodyPr>
            <a:noAutofit/>
          </a:bodyPr>
          <a:lstStyle/>
          <a:p>
            <a:pPr algn="l"/>
            <a:r>
              <a:rPr lang="en-US" sz="3600" b="1" dirty="0">
                <a:latin typeface="Helvetica" charset="0"/>
                <a:ea typeface="Helvetica" charset="0"/>
                <a:cs typeface="Helvetica" charset="0"/>
              </a:rPr>
              <a:t>Moving on to tenure…</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1916507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581" y="365126"/>
            <a:ext cx="8148695" cy="5547159"/>
          </a:xfrm>
        </p:spPr>
        <p:txBody>
          <a:bodyPr anchor="t">
            <a:normAutofit/>
          </a:bodyPr>
          <a:lstStyle/>
          <a:p>
            <a:r>
              <a:rPr lang="en-US" sz="3600" b="1" u="sng" dirty="0">
                <a:solidFill>
                  <a:schemeClr val="bg1"/>
                </a:solidFill>
                <a:latin typeface="Helvetica" charset="0"/>
                <a:ea typeface="Helvetica" charset="0"/>
                <a:cs typeface="Helvetica" charset="0"/>
              </a:rPr>
              <a:t>What is tenure?</a:t>
            </a:r>
            <a:r>
              <a:rPr lang="en-US" sz="3600" b="1" dirty="0">
                <a:solidFill>
                  <a:schemeClr val="bg1"/>
                </a:solidFill>
                <a:latin typeface="Helvetica" charset="0"/>
                <a:ea typeface="Helvetica" charset="0"/>
                <a:cs typeface="Helvetica" charset="0"/>
              </a:rPr>
              <a:t/>
            </a:r>
            <a:br>
              <a:rPr lang="en-US" sz="3600" b="1"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AAUP, university administrations: protects teaching and creative inquiry from political and economic pressures.</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Faculty: absolute job security (and </a:t>
            </a:r>
            <a:r>
              <a:rPr lang="en-US" sz="3600" u="sng" dirty="0">
                <a:solidFill>
                  <a:schemeClr val="bg1"/>
                </a:solidFill>
                <a:latin typeface="Helvetica" charset="0"/>
                <a:ea typeface="Helvetica" charset="0"/>
                <a:cs typeface="Helvetica" charset="0"/>
              </a:rPr>
              <a:t>real</a:t>
            </a:r>
            <a:r>
              <a:rPr lang="en-US" sz="3600" dirty="0">
                <a:solidFill>
                  <a:schemeClr val="bg1"/>
                </a:solidFill>
                <a:latin typeface="Helvetica" charset="0"/>
                <a:ea typeface="Helvetica" charset="0"/>
                <a:cs typeface="Helvetica" charset="0"/>
              </a:rPr>
              <a:t> academic freedom).</a:t>
            </a:r>
          </a:p>
        </p:txBody>
      </p:sp>
      <p:sp>
        <p:nvSpPr>
          <p:cNvPr id="3" name="Rectangle 2">
            <a:extLst>
              <a:ext uri="{FF2B5EF4-FFF2-40B4-BE49-F238E27FC236}">
                <a16:creationId xmlns:a16="http://schemas.microsoft.com/office/drawing/2014/main" id="{DA37D625-1683-D342-8423-8BACC2585D2B}"/>
              </a:ext>
            </a:extLst>
          </p:cNvPr>
          <p:cNvSpPr/>
          <p:nvPr/>
        </p:nvSpPr>
        <p:spPr>
          <a:xfrm>
            <a:off x="0" y="6633009"/>
            <a:ext cx="9144000" cy="224991"/>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A29"/>
              </a:solidFill>
            </a:endParaRPr>
          </a:p>
        </p:txBody>
      </p:sp>
      <p:pic>
        <p:nvPicPr>
          <p:cNvPr id="4" name="Picture 3">
            <a:extLst>
              <a:ext uri="{FF2B5EF4-FFF2-40B4-BE49-F238E27FC236}">
                <a16:creationId xmlns:a16="http://schemas.microsoft.com/office/drawing/2014/main" id="{F9832779-E6A1-1546-9F5C-A589AAF89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837214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581" y="365126"/>
            <a:ext cx="8148695" cy="5547159"/>
          </a:xfrm>
        </p:spPr>
        <p:txBody>
          <a:bodyPr anchor="t">
            <a:normAutofit/>
          </a:bodyPr>
          <a:lstStyle/>
          <a:p>
            <a:r>
              <a:rPr lang="en-US" sz="3600" b="1" u="sng" dirty="0">
                <a:solidFill>
                  <a:schemeClr val="bg1"/>
                </a:solidFill>
                <a:latin typeface="Helvetica" charset="0"/>
                <a:ea typeface="Helvetica" charset="0"/>
                <a:cs typeface="Helvetica" charset="0"/>
              </a:rPr>
              <a:t>How has tenure changed over the last 50 years?</a:t>
            </a:r>
            <a:br>
              <a:rPr lang="en-US" sz="3600" b="1" u="sng"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
            </a:r>
            <a:br>
              <a:rPr lang="en-US" sz="3600" dirty="0">
                <a:solidFill>
                  <a:schemeClr val="bg1"/>
                </a:solidFill>
                <a:latin typeface="Helvetica" charset="0"/>
                <a:ea typeface="Helvetica" charset="0"/>
                <a:cs typeface="Helvetica" charset="0"/>
              </a:rPr>
            </a:br>
            <a:r>
              <a:rPr lang="en-US" sz="3600" i="1" dirty="0">
                <a:solidFill>
                  <a:schemeClr val="bg1"/>
                </a:solidFill>
                <a:latin typeface="Helvetica" charset="0"/>
                <a:ea typeface="Helvetica" charset="0"/>
                <a:cs typeface="Helvetica" charset="0"/>
              </a:rPr>
              <a:t>WSJ</a:t>
            </a:r>
            <a:r>
              <a:rPr lang="en-US" sz="3600" dirty="0">
                <a:solidFill>
                  <a:schemeClr val="bg1"/>
                </a:solidFill>
                <a:latin typeface="Helvetica" charset="0"/>
                <a:ea typeface="Helvetica" charset="0"/>
                <a:cs typeface="Helvetica" charset="0"/>
              </a:rPr>
              <a:t> (12/6):</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More than 70% of faculty in the U.S. were tenured or on the tenure track.</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
            </a:r>
            <a:br>
              <a:rPr lang="en-US" sz="3600" dirty="0">
                <a:solidFill>
                  <a:schemeClr val="bg1"/>
                </a:solidFill>
                <a:latin typeface="Helvetica" charset="0"/>
                <a:ea typeface="Helvetica" charset="0"/>
                <a:cs typeface="Helvetica" charset="0"/>
              </a:rPr>
            </a:br>
            <a:r>
              <a:rPr lang="en-US" sz="3600" dirty="0">
                <a:solidFill>
                  <a:schemeClr val="bg1"/>
                </a:solidFill>
                <a:latin typeface="Helvetica" charset="0"/>
                <a:ea typeface="Helvetica" charset="0"/>
                <a:cs typeface="Helvetica" charset="0"/>
              </a:rPr>
              <a:t>About 30% are tenured or on the tenure track today.</a:t>
            </a:r>
          </a:p>
        </p:txBody>
      </p:sp>
      <p:sp>
        <p:nvSpPr>
          <p:cNvPr id="3" name="Rectangle 2">
            <a:extLst>
              <a:ext uri="{FF2B5EF4-FFF2-40B4-BE49-F238E27FC236}">
                <a16:creationId xmlns:a16="http://schemas.microsoft.com/office/drawing/2014/main" id="{DA37D625-1683-D342-8423-8BACC2585D2B}"/>
              </a:ext>
            </a:extLst>
          </p:cNvPr>
          <p:cNvSpPr/>
          <p:nvPr/>
        </p:nvSpPr>
        <p:spPr>
          <a:xfrm>
            <a:off x="0" y="6633009"/>
            <a:ext cx="9144000" cy="224991"/>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A29"/>
              </a:solidFill>
            </a:endParaRPr>
          </a:p>
        </p:txBody>
      </p:sp>
      <p:pic>
        <p:nvPicPr>
          <p:cNvPr id="4" name="Picture 3">
            <a:extLst>
              <a:ext uri="{FF2B5EF4-FFF2-40B4-BE49-F238E27FC236}">
                <a16:creationId xmlns:a16="http://schemas.microsoft.com/office/drawing/2014/main" id="{F9832779-E6A1-1546-9F5C-A589AAF89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1047670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581" y="365126"/>
            <a:ext cx="8148695" cy="5547159"/>
          </a:xfrm>
        </p:spPr>
        <p:txBody>
          <a:bodyPr anchor="t">
            <a:normAutofit/>
          </a:bodyPr>
          <a:lstStyle/>
          <a:p>
            <a:r>
              <a:rPr lang="en-US" sz="3400" b="1" u="sng" dirty="0">
                <a:solidFill>
                  <a:schemeClr val="bg1"/>
                </a:solidFill>
                <a:latin typeface="Helvetica" charset="0"/>
                <a:ea typeface="Helvetica" charset="0"/>
                <a:cs typeface="Helvetica" charset="0"/>
              </a:rPr>
              <a:t>“Assaults” on tenure:</a:t>
            </a:r>
            <a:br>
              <a:rPr lang="en-US" sz="3400" b="1" u="sng" dirty="0">
                <a:solidFill>
                  <a:schemeClr val="bg1"/>
                </a:solidFill>
                <a:latin typeface="Helvetica" charset="0"/>
                <a:ea typeface="Helvetica" charset="0"/>
                <a:cs typeface="Helvetica" charset="0"/>
              </a:rPr>
            </a:br>
            <a:r>
              <a:rPr lang="en-US" sz="3400" dirty="0">
                <a:solidFill>
                  <a:schemeClr val="bg1"/>
                </a:solidFill>
                <a:latin typeface="Helvetica" charset="0"/>
                <a:ea typeface="Helvetica" charset="0"/>
                <a:cs typeface="Helvetica" charset="0"/>
              </a:rPr>
              <a:t>- Incentives to retire.</a:t>
            </a:r>
            <a:br>
              <a:rPr lang="en-US" sz="3400" dirty="0">
                <a:solidFill>
                  <a:schemeClr val="bg1"/>
                </a:solidFill>
                <a:latin typeface="Helvetica" charset="0"/>
                <a:ea typeface="Helvetica" charset="0"/>
                <a:cs typeface="Helvetica" charset="0"/>
              </a:rPr>
            </a:br>
            <a:r>
              <a:rPr lang="en-US" sz="3400" dirty="0">
                <a:solidFill>
                  <a:schemeClr val="bg1"/>
                </a:solidFill>
                <a:latin typeface="Helvetica" charset="0"/>
                <a:ea typeface="Helvetica" charset="0"/>
                <a:cs typeface="Helvetica" charset="0"/>
              </a:rPr>
              <a:t>- NTE, adjunct replacements (e.g., UCO-Boulder, </a:t>
            </a:r>
            <a:r>
              <a:rPr lang="en-US" sz="3400" i="1" dirty="0">
                <a:solidFill>
                  <a:schemeClr val="bg1"/>
                </a:solidFill>
                <a:latin typeface="Helvetica" charset="0"/>
                <a:ea typeface="Helvetica" charset="0"/>
                <a:cs typeface="Helvetica" charset="0"/>
              </a:rPr>
              <a:t>IHE</a:t>
            </a:r>
            <a:r>
              <a:rPr lang="en-US" sz="3400" dirty="0">
                <a:solidFill>
                  <a:schemeClr val="bg1"/>
                </a:solidFill>
                <a:latin typeface="Helvetica" charset="0"/>
                <a:ea typeface="Helvetica" charset="0"/>
                <a:cs typeface="Helvetica" charset="0"/>
              </a:rPr>
              <a:t>, 12/4).</a:t>
            </a:r>
            <a:br>
              <a:rPr lang="en-US" sz="3400" dirty="0">
                <a:solidFill>
                  <a:schemeClr val="bg1"/>
                </a:solidFill>
                <a:latin typeface="Helvetica" charset="0"/>
                <a:ea typeface="Helvetica" charset="0"/>
                <a:cs typeface="Helvetica" charset="0"/>
              </a:rPr>
            </a:br>
            <a:r>
              <a:rPr lang="en-US" sz="3400" dirty="0">
                <a:solidFill>
                  <a:schemeClr val="bg1"/>
                </a:solidFill>
                <a:latin typeface="Helvetica" charset="0"/>
                <a:ea typeface="Helvetica" charset="0"/>
                <a:cs typeface="Helvetica" charset="0"/>
              </a:rPr>
              <a:t>- Post-tenure review.</a:t>
            </a:r>
            <a:br>
              <a:rPr lang="en-US" sz="3400" dirty="0">
                <a:solidFill>
                  <a:schemeClr val="bg1"/>
                </a:solidFill>
                <a:latin typeface="Helvetica" charset="0"/>
                <a:ea typeface="Helvetica" charset="0"/>
                <a:cs typeface="Helvetica" charset="0"/>
              </a:rPr>
            </a:br>
            <a:r>
              <a:rPr lang="en-US" sz="3400" dirty="0">
                <a:solidFill>
                  <a:schemeClr val="bg1"/>
                </a:solidFill>
                <a:latin typeface="Helvetica" charset="0"/>
                <a:ea typeface="Helvetica" charset="0"/>
                <a:cs typeface="Helvetica" charset="0"/>
              </a:rPr>
              <a:t>- Multi-year agreements instead of tenure.</a:t>
            </a:r>
            <a:br>
              <a:rPr lang="en-US" sz="3400" dirty="0">
                <a:solidFill>
                  <a:schemeClr val="bg1"/>
                </a:solidFill>
                <a:latin typeface="Helvetica" charset="0"/>
                <a:ea typeface="Helvetica" charset="0"/>
                <a:cs typeface="Helvetica" charset="0"/>
              </a:rPr>
            </a:br>
            <a:r>
              <a:rPr lang="en-US" sz="3400" dirty="0">
                <a:solidFill>
                  <a:schemeClr val="bg1"/>
                </a:solidFill>
                <a:latin typeface="Helvetica" charset="0"/>
                <a:ea typeface="Helvetica" charset="0"/>
                <a:cs typeface="Helvetica" charset="0"/>
              </a:rPr>
              <a:t>- </a:t>
            </a:r>
            <a:r>
              <a:rPr lang="en-US" sz="3400" b="1" dirty="0">
                <a:solidFill>
                  <a:schemeClr val="bg1"/>
                </a:solidFill>
                <a:latin typeface="Helvetica" charset="0"/>
                <a:ea typeface="Helvetica" charset="0"/>
                <a:cs typeface="Helvetica" charset="0"/>
              </a:rPr>
              <a:t>Program closures/layoffs </a:t>
            </a:r>
            <a:r>
              <a:rPr lang="en-US" sz="3400" dirty="0">
                <a:solidFill>
                  <a:schemeClr val="bg1"/>
                </a:solidFill>
                <a:latin typeface="Helvetica" charset="0"/>
                <a:ea typeface="Helvetica" charset="0"/>
                <a:cs typeface="Helvetica" charset="0"/>
              </a:rPr>
              <a:t>(Centenary U, </a:t>
            </a:r>
            <a:r>
              <a:rPr lang="en-US" sz="3400" i="1" dirty="0">
                <a:solidFill>
                  <a:schemeClr val="bg1"/>
                </a:solidFill>
                <a:latin typeface="Helvetica" charset="0"/>
                <a:ea typeface="Helvetica" charset="0"/>
                <a:cs typeface="Helvetica" charset="0"/>
              </a:rPr>
              <a:t>CHE</a:t>
            </a:r>
            <a:r>
              <a:rPr lang="en-US" sz="3400" dirty="0">
                <a:solidFill>
                  <a:schemeClr val="bg1"/>
                </a:solidFill>
                <a:latin typeface="Helvetica" charset="0"/>
                <a:ea typeface="Helvetica" charset="0"/>
                <a:cs typeface="Helvetica" charset="0"/>
              </a:rPr>
              <a:t>, 2/16; U Vermont, </a:t>
            </a:r>
            <a:r>
              <a:rPr lang="en-US" sz="3400" i="1" dirty="0">
                <a:solidFill>
                  <a:schemeClr val="bg1"/>
                </a:solidFill>
                <a:latin typeface="Helvetica" charset="0"/>
                <a:ea typeface="Helvetica" charset="0"/>
                <a:cs typeface="Helvetica" charset="0"/>
              </a:rPr>
              <a:t>IHE</a:t>
            </a:r>
            <a:r>
              <a:rPr lang="en-US" sz="3400" dirty="0">
                <a:solidFill>
                  <a:schemeClr val="bg1"/>
                </a:solidFill>
                <a:latin typeface="Helvetica" charset="0"/>
                <a:ea typeface="Helvetica" charset="0"/>
                <a:cs typeface="Helvetica" charset="0"/>
              </a:rPr>
              <a:t>, 12/7).</a:t>
            </a:r>
            <a:br>
              <a:rPr lang="en-US" sz="3400" dirty="0">
                <a:solidFill>
                  <a:schemeClr val="bg1"/>
                </a:solidFill>
                <a:latin typeface="Helvetica" charset="0"/>
                <a:ea typeface="Helvetica" charset="0"/>
                <a:cs typeface="Helvetica" charset="0"/>
              </a:rPr>
            </a:br>
            <a:r>
              <a:rPr lang="en-US" sz="3400" dirty="0">
                <a:solidFill>
                  <a:schemeClr val="bg1"/>
                </a:solidFill>
                <a:latin typeface="Helvetica" charset="0"/>
                <a:ea typeface="Helvetica" charset="0"/>
                <a:cs typeface="Helvetica" charset="0"/>
              </a:rPr>
              <a:t>- </a:t>
            </a:r>
            <a:r>
              <a:rPr lang="en-US" sz="3400" b="1" dirty="0">
                <a:solidFill>
                  <a:schemeClr val="bg1"/>
                </a:solidFill>
                <a:latin typeface="Helvetica" charset="0"/>
                <a:ea typeface="Helvetica" charset="0"/>
                <a:cs typeface="Helvetica" charset="0"/>
              </a:rPr>
              <a:t>Rescission of tenure </a:t>
            </a:r>
            <a:r>
              <a:rPr lang="en-US" sz="3400" dirty="0">
                <a:solidFill>
                  <a:schemeClr val="bg1"/>
                </a:solidFill>
                <a:latin typeface="Helvetica" charset="0"/>
                <a:ea typeface="Helvetica" charset="0"/>
                <a:cs typeface="Helvetica" charset="0"/>
              </a:rPr>
              <a:t>(Medaille College, </a:t>
            </a:r>
            <a:r>
              <a:rPr lang="en-US" sz="3400" i="1" dirty="0">
                <a:solidFill>
                  <a:schemeClr val="bg1"/>
                </a:solidFill>
                <a:latin typeface="Helvetica" charset="0"/>
                <a:ea typeface="Helvetica" charset="0"/>
                <a:cs typeface="Helvetica" charset="0"/>
              </a:rPr>
              <a:t>WSJ</a:t>
            </a:r>
            <a:r>
              <a:rPr lang="en-US" sz="3400" dirty="0">
                <a:solidFill>
                  <a:schemeClr val="bg1"/>
                </a:solidFill>
                <a:latin typeface="Helvetica" charset="0"/>
                <a:ea typeface="Helvetica" charset="0"/>
                <a:cs typeface="Helvetica" charset="0"/>
              </a:rPr>
              <a:t>, 12/6).</a:t>
            </a:r>
          </a:p>
        </p:txBody>
      </p:sp>
      <p:sp>
        <p:nvSpPr>
          <p:cNvPr id="3" name="Rectangle 2">
            <a:extLst>
              <a:ext uri="{FF2B5EF4-FFF2-40B4-BE49-F238E27FC236}">
                <a16:creationId xmlns:a16="http://schemas.microsoft.com/office/drawing/2014/main" id="{DA37D625-1683-D342-8423-8BACC2585D2B}"/>
              </a:ext>
            </a:extLst>
          </p:cNvPr>
          <p:cNvSpPr/>
          <p:nvPr/>
        </p:nvSpPr>
        <p:spPr>
          <a:xfrm>
            <a:off x="0" y="6633009"/>
            <a:ext cx="9144000" cy="224991"/>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A29"/>
              </a:solidFill>
            </a:endParaRPr>
          </a:p>
        </p:txBody>
      </p:sp>
      <p:pic>
        <p:nvPicPr>
          <p:cNvPr id="4" name="Picture 3">
            <a:extLst>
              <a:ext uri="{FF2B5EF4-FFF2-40B4-BE49-F238E27FC236}">
                <a16:creationId xmlns:a16="http://schemas.microsoft.com/office/drawing/2014/main" id="{F9832779-E6A1-1546-9F5C-A589AAF89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2116924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581" y="365126"/>
            <a:ext cx="8098591" cy="5534633"/>
          </a:xfrm>
        </p:spPr>
        <p:txBody>
          <a:bodyPr anchor="t">
            <a:normAutofit/>
          </a:bodyPr>
          <a:lstStyle/>
          <a:p>
            <a:r>
              <a:rPr lang="en-US" b="1" u="sng" dirty="0">
                <a:solidFill>
                  <a:schemeClr val="bg1"/>
                </a:solidFill>
                <a:latin typeface="Helvetica" charset="0"/>
                <a:ea typeface="Helvetica" charset="0"/>
                <a:cs typeface="Helvetica" charset="0"/>
              </a:rPr>
              <a:t>First Question:</a:t>
            </a:r>
            <a:br>
              <a:rPr lang="en-US" b="1" u="sng" dirty="0">
                <a:solidFill>
                  <a:schemeClr val="bg1"/>
                </a:solidFill>
                <a:latin typeface="Helvetica" charset="0"/>
                <a:ea typeface="Helvetica" charset="0"/>
                <a:cs typeface="Helvetica" charset="0"/>
              </a:rPr>
            </a:br>
            <a:r>
              <a:rPr lang="en-US" dirty="0">
                <a:solidFill>
                  <a:schemeClr val="bg1"/>
                </a:solidFill>
                <a:latin typeface="Helvetica" charset="0"/>
                <a:ea typeface="Helvetica" charset="0"/>
                <a:cs typeface="Helvetica" charset="0"/>
              </a:rPr>
              <a:t/>
            </a:r>
            <a:br>
              <a:rPr lang="en-US" dirty="0">
                <a:solidFill>
                  <a:schemeClr val="bg1"/>
                </a:solidFill>
                <a:latin typeface="Helvetica" charset="0"/>
                <a:ea typeface="Helvetica" charset="0"/>
                <a:cs typeface="Helvetica" charset="0"/>
              </a:rPr>
            </a:br>
            <a:r>
              <a:rPr lang="en-US" dirty="0">
                <a:solidFill>
                  <a:schemeClr val="bg1"/>
                </a:solidFill>
                <a:latin typeface="Helvetica" charset="0"/>
                <a:ea typeface="Helvetica" charset="0"/>
                <a:cs typeface="Helvetica" charset="0"/>
              </a:rPr>
              <a:t>Are closures of programs and rescissions of tenure efficient, but indirect, ways to address academic disciplinary matters?</a:t>
            </a:r>
            <a:br>
              <a:rPr lang="en-US" dirty="0">
                <a:solidFill>
                  <a:schemeClr val="bg1"/>
                </a:solidFill>
                <a:latin typeface="Helvetica" charset="0"/>
                <a:ea typeface="Helvetica" charset="0"/>
                <a:cs typeface="Helvetica" charset="0"/>
              </a:rPr>
            </a:br>
            <a:r>
              <a:rPr lang="en-US" dirty="0">
                <a:solidFill>
                  <a:schemeClr val="bg1"/>
                </a:solidFill>
                <a:latin typeface="Helvetica" charset="0"/>
                <a:ea typeface="Helvetica" charset="0"/>
                <a:cs typeface="Helvetica" charset="0"/>
              </a:rPr>
              <a:t/>
            </a:r>
            <a:br>
              <a:rPr lang="en-US" dirty="0">
                <a:solidFill>
                  <a:schemeClr val="bg1"/>
                </a:solidFill>
                <a:latin typeface="Helvetica" charset="0"/>
                <a:ea typeface="Helvetica" charset="0"/>
                <a:cs typeface="Helvetica" charset="0"/>
              </a:rPr>
            </a:br>
            <a:endParaRPr lang="en-US" dirty="0">
              <a:solidFill>
                <a:schemeClr val="bg1"/>
              </a:solidFill>
              <a:latin typeface="Helvetica" charset="0"/>
              <a:ea typeface="Helvetica" charset="0"/>
              <a:cs typeface="Helvetica" charset="0"/>
            </a:endParaRPr>
          </a:p>
        </p:txBody>
      </p:sp>
      <p:sp>
        <p:nvSpPr>
          <p:cNvPr id="3" name="Rectangle 2">
            <a:extLst>
              <a:ext uri="{FF2B5EF4-FFF2-40B4-BE49-F238E27FC236}">
                <a16:creationId xmlns:a16="http://schemas.microsoft.com/office/drawing/2014/main" id="{DA37D625-1683-D342-8423-8BACC2585D2B}"/>
              </a:ext>
            </a:extLst>
          </p:cNvPr>
          <p:cNvSpPr/>
          <p:nvPr/>
        </p:nvSpPr>
        <p:spPr>
          <a:xfrm>
            <a:off x="0" y="6633009"/>
            <a:ext cx="9144000" cy="224991"/>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A29"/>
              </a:solidFill>
            </a:endParaRPr>
          </a:p>
        </p:txBody>
      </p:sp>
      <p:pic>
        <p:nvPicPr>
          <p:cNvPr id="4" name="Picture 3">
            <a:extLst>
              <a:ext uri="{FF2B5EF4-FFF2-40B4-BE49-F238E27FC236}">
                <a16:creationId xmlns:a16="http://schemas.microsoft.com/office/drawing/2014/main" id="{F9832779-E6A1-1546-9F5C-A589AAF89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2785247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581" y="365126"/>
            <a:ext cx="8098591" cy="5534633"/>
          </a:xfrm>
        </p:spPr>
        <p:txBody>
          <a:bodyPr anchor="t">
            <a:normAutofit fontScale="90000"/>
          </a:bodyPr>
          <a:lstStyle/>
          <a:p>
            <a:r>
              <a:rPr lang="en-US" sz="3100" b="1" u="sng" dirty="0">
                <a:solidFill>
                  <a:schemeClr val="bg1"/>
                </a:solidFill>
                <a:latin typeface="Helvetica" charset="0"/>
                <a:ea typeface="Helvetica" charset="0"/>
                <a:cs typeface="Helvetica" charset="0"/>
              </a:rPr>
              <a:t>Real Questions:</a:t>
            </a:r>
            <a:r>
              <a:rPr lang="en-US" sz="3100" dirty="0">
                <a:solidFill>
                  <a:schemeClr val="bg1"/>
                </a:solidFill>
                <a:latin typeface="Helvetica" charset="0"/>
                <a:ea typeface="Helvetica" charset="0"/>
                <a:cs typeface="Helvetica" charset="0"/>
              </a:rPr>
              <a:t/>
            </a:r>
            <a:br>
              <a:rPr lang="en-US" sz="3100" dirty="0">
                <a:solidFill>
                  <a:schemeClr val="bg1"/>
                </a:solidFill>
                <a:latin typeface="Helvetica" charset="0"/>
                <a:ea typeface="Helvetica" charset="0"/>
                <a:cs typeface="Helvetica" charset="0"/>
              </a:rPr>
            </a:br>
            <a:r>
              <a:rPr lang="en-US" sz="3100" dirty="0">
                <a:solidFill>
                  <a:schemeClr val="bg1"/>
                </a:solidFill>
                <a:latin typeface="Helvetica" charset="0"/>
                <a:ea typeface="Helvetica" charset="0"/>
                <a:cs typeface="Helvetica" charset="0"/>
              </a:rPr>
              <a:t/>
            </a:r>
            <a:br>
              <a:rPr lang="en-US" sz="3100" dirty="0">
                <a:solidFill>
                  <a:schemeClr val="bg1"/>
                </a:solidFill>
                <a:latin typeface="Helvetica" charset="0"/>
                <a:ea typeface="Helvetica" charset="0"/>
                <a:cs typeface="Helvetica" charset="0"/>
              </a:rPr>
            </a:br>
            <a:r>
              <a:rPr lang="en-US" sz="2900" dirty="0">
                <a:solidFill>
                  <a:schemeClr val="bg1"/>
                </a:solidFill>
                <a:latin typeface="Helvetica" charset="0"/>
                <a:ea typeface="Helvetica" charset="0"/>
                <a:cs typeface="Helvetica" charset="0"/>
              </a:rPr>
              <a:t>What are the challenges you and your institution are facing with academic disciplinary actions?</a:t>
            </a:r>
            <a:br>
              <a:rPr lang="en-US" sz="2900" dirty="0">
                <a:solidFill>
                  <a:schemeClr val="bg1"/>
                </a:solidFill>
                <a:latin typeface="Helvetica" charset="0"/>
                <a:ea typeface="Helvetica" charset="0"/>
                <a:cs typeface="Helvetica" charset="0"/>
              </a:rPr>
            </a:br>
            <a:r>
              <a:rPr lang="en-US" sz="2900" dirty="0">
                <a:solidFill>
                  <a:schemeClr val="bg1"/>
                </a:solidFill>
                <a:latin typeface="Helvetica" charset="0"/>
                <a:ea typeface="Helvetica" charset="0"/>
                <a:cs typeface="Helvetica" charset="0"/>
              </a:rPr>
              <a:t/>
            </a:r>
            <a:br>
              <a:rPr lang="en-US" sz="2900" dirty="0">
                <a:solidFill>
                  <a:schemeClr val="bg1"/>
                </a:solidFill>
                <a:latin typeface="Helvetica" charset="0"/>
                <a:ea typeface="Helvetica" charset="0"/>
                <a:cs typeface="Helvetica" charset="0"/>
              </a:rPr>
            </a:br>
            <a:r>
              <a:rPr lang="en-US" sz="2900" dirty="0">
                <a:solidFill>
                  <a:schemeClr val="bg1"/>
                </a:solidFill>
                <a:latin typeface="Helvetica" charset="0"/>
                <a:ea typeface="Helvetica" charset="0"/>
                <a:cs typeface="Helvetica" charset="0"/>
              </a:rPr>
              <a:t>How is tenure being eroded or strengthened at your institution? Willfully? Or because of other actions?</a:t>
            </a:r>
            <a:br>
              <a:rPr lang="en-US" sz="2900" dirty="0">
                <a:solidFill>
                  <a:schemeClr val="bg1"/>
                </a:solidFill>
                <a:latin typeface="Helvetica" charset="0"/>
                <a:ea typeface="Helvetica" charset="0"/>
                <a:cs typeface="Helvetica" charset="0"/>
              </a:rPr>
            </a:br>
            <a:r>
              <a:rPr lang="en-US" sz="2900" dirty="0">
                <a:solidFill>
                  <a:schemeClr val="bg1"/>
                </a:solidFill>
                <a:latin typeface="Helvetica" charset="0"/>
                <a:ea typeface="Helvetica" charset="0"/>
                <a:cs typeface="Helvetica" charset="0"/>
              </a:rPr>
              <a:t/>
            </a:r>
            <a:br>
              <a:rPr lang="en-US" sz="2900" dirty="0">
                <a:solidFill>
                  <a:schemeClr val="bg1"/>
                </a:solidFill>
                <a:latin typeface="Helvetica" charset="0"/>
                <a:ea typeface="Helvetica" charset="0"/>
                <a:cs typeface="Helvetica" charset="0"/>
              </a:rPr>
            </a:br>
            <a:r>
              <a:rPr lang="en-US" sz="2900" dirty="0">
                <a:solidFill>
                  <a:schemeClr val="bg1"/>
                </a:solidFill>
                <a:latin typeface="Helvetica" charset="0"/>
                <a:ea typeface="Helvetica" charset="0"/>
                <a:cs typeface="Helvetica" charset="0"/>
              </a:rPr>
              <a:t>What has been the impact of COVID-19 on academic disciplinary actions and/or the future of tenure at your institution?</a:t>
            </a:r>
            <a:br>
              <a:rPr lang="en-US" sz="2900" dirty="0">
                <a:solidFill>
                  <a:schemeClr val="bg1"/>
                </a:solidFill>
                <a:latin typeface="Helvetica" charset="0"/>
                <a:ea typeface="Helvetica" charset="0"/>
                <a:cs typeface="Helvetica" charset="0"/>
              </a:rPr>
            </a:br>
            <a:r>
              <a:rPr lang="en-US" sz="2900" dirty="0">
                <a:solidFill>
                  <a:schemeClr val="bg1"/>
                </a:solidFill>
                <a:latin typeface="Helvetica" charset="0"/>
                <a:ea typeface="Helvetica" charset="0"/>
                <a:cs typeface="Helvetica" charset="0"/>
              </a:rPr>
              <a:t/>
            </a:r>
            <a:br>
              <a:rPr lang="en-US" sz="2900" dirty="0">
                <a:solidFill>
                  <a:schemeClr val="bg1"/>
                </a:solidFill>
                <a:latin typeface="Helvetica" charset="0"/>
                <a:ea typeface="Helvetica" charset="0"/>
                <a:cs typeface="Helvetica" charset="0"/>
              </a:rPr>
            </a:br>
            <a:r>
              <a:rPr lang="en-US" sz="2900" dirty="0">
                <a:solidFill>
                  <a:schemeClr val="bg1"/>
                </a:solidFill>
                <a:latin typeface="Helvetica" charset="0"/>
                <a:ea typeface="Helvetica" charset="0"/>
                <a:cs typeface="Helvetica" charset="0"/>
              </a:rPr>
              <a:t>How are all these things affecting bargaining at your institution?</a:t>
            </a:r>
            <a:br>
              <a:rPr lang="en-US" sz="2900" dirty="0">
                <a:solidFill>
                  <a:schemeClr val="bg1"/>
                </a:solidFill>
                <a:latin typeface="Helvetica" charset="0"/>
                <a:ea typeface="Helvetica" charset="0"/>
                <a:cs typeface="Helvetica" charset="0"/>
              </a:rPr>
            </a:br>
            <a:r>
              <a:rPr lang="en-US" dirty="0">
                <a:solidFill>
                  <a:schemeClr val="bg1"/>
                </a:solidFill>
                <a:latin typeface="Helvetica" charset="0"/>
                <a:ea typeface="Helvetica" charset="0"/>
                <a:cs typeface="Helvetica" charset="0"/>
              </a:rPr>
              <a:t/>
            </a:r>
            <a:br>
              <a:rPr lang="en-US" dirty="0">
                <a:solidFill>
                  <a:schemeClr val="bg1"/>
                </a:solidFill>
                <a:latin typeface="Helvetica" charset="0"/>
                <a:ea typeface="Helvetica" charset="0"/>
                <a:cs typeface="Helvetica" charset="0"/>
              </a:rPr>
            </a:br>
            <a:r>
              <a:rPr lang="en-US" dirty="0">
                <a:solidFill>
                  <a:schemeClr val="bg1"/>
                </a:solidFill>
                <a:latin typeface="Helvetica" charset="0"/>
                <a:ea typeface="Helvetica" charset="0"/>
                <a:cs typeface="Helvetica" charset="0"/>
              </a:rPr>
              <a:t/>
            </a:r>
            <a:br>
              <a:rPr lang="en-US" dirty="0">
                <a:solidFill>
                  <a:schemeClr val="bg1"/>
                </a:solidFill>
                <a:latin typeface="Helvetica" charset="0"/>
                <a:ea typeface="Helvetica" charset="0"/>
                <a:cs typeface="Helvetica" charset="0"/>
              </a:rPr>
            </a:br>
            <a:endParaRPr lang="en-US" dirty="0">
              <a:solidFill>
                <a:schemeClr val="bg1"/>
              </a:solidFill>
              <a:latin typeface="Helvetica" charset="0"/>
              <a:ea typeface="Helvetica" charset="0"/>
              <a:cs typeface="Helvetica" charset="0"/>
            </a:endParaRPr>
          </a:p>
        </p:txBody>
      </p:sp>
      <p:sp>
        <p:nvSpPr>
          <p:cNvPr id="3" name="Rectangle 2">
            <a:extLst>
              <a:ext uri="{FF2B5EF4-FFF2-40B4-BE49-F238E27FC236}">
                <a16:creationId xmlns:a16="http://schemas.microsoft.com/office/drawing/2014/main" id="{DA37D625-1683-D342-8423-8BACC2585D2B}"/>
              </a:ext>
            </a:extLst>
          </p:cNvPr>
          <p:cNvSpPr/>
          <p:nvPr/>
        </p:nvSpPr>
        <p:spPr>
          <a:xfrm>
            <a:off x="0" y="6633009"/>
            <a:ext cx="9144000" cy="224991"/>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A29"/>
              </a:solidFill>
            </a:endParaRPr>
          </a:p>
        </p:txBody>
      </p:sp>
      <p:pic>
        <p:nvPicPr>
          <p:cNvPr id="4" name="Picture 3">
            <a:extLst>
              <a:ext uri="{FF2B5EF4-FFF2-40B4-BE49-F238E27FC236}">
                <a16:creationId xmlns:a16="http://schemas.microsoft.com/office/drawing/2014/main" id="{F9832779-E6A1-1546-9F5C-A589AAF89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3049873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702AB6-A668-4D40-AA7D-C38A7105EE28}"/>
              </a:ext>
            </a:extLst>
          </p:cNvPr>
          <p:cNvPicPr>
            <a:picLocks noChangeAspect="1"/>
          </p:cNvPicPr>
          <p:nvPr/>
        </p:nvPicPr>
        <p:blipFill rotWithShape="1">
          <a:blip r:embed="rId2"/>
          <a:srcRect r="12223" b="1250"/>
          <a:stretch/>
        </p:blipFill>
        <p:spPr>
          <a:xfrm>
            <a:off x="0" y="0"/>
            <a:ext cx="9144000" cy="6858000"/>
          </a:xfrm>
          <a:prstGeom prst="rect">
            <a:avLst/>
          </a:prstGeom>
        </p:spPr>
      </p:pic>
      <p:pic>
        <p:nvPicPr>
          <p:cNvPr id="6" name="Picture 5">
            <a:extLst>
              <a:ext uri="{FF2B5EF4-FFF2-40B4-BE49-F238E27FC236}">
                <a16:creationId xmlns:a16="http://schemas.microsoft.com/office/drawing/2014/main" id="{6B3570EE-F39C-5D4A-B9E8-B78675031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
        <p:nvSpPr>
          <p:cNvPr id="3" name="TextBox 2">
            <a:extLst>
              <a:ext uri="{FF2B5EF4-FFF2-40B4-BE49-F238E27FC236}">
                <a16:creationId xmlns:a16="http://schemas.microsoft.com/office/drawing/2014/main" id="{296779FE-BD86-48A6-9876-4D3B4EC1ED00}"/>
              </a:ext>
            </a:extLst>
          </p:cNvPr>
          <p:cNvSpPr txBox="1"/>
          <p:nvPr/>
        </p:nvSpPr>
        <p:spPr>
          <a:xfrm>
            <a:off x="606829" y="4247804"/>
            <a:ext cx="4064924" cy="523220"/>
          </a:xfrm>
          <a:prstGeom prst="rect">
            <a:avLst/>
          </a:prstGeom>
          <a:noFill/>
        </p:spPr>
        <p:txBody>
          <a:bodyPr wrap="square" rtlCol="0">
            <a:spAutoFit/>
          </a:bodyPr>
          <a:lstStyle/>
          <a:p>
            <a:r>
              <a:rPr lang="en-US" sz="2800" dirty="0"/>
              <a:t>Thank you!</a:t>
            </a:r>
          </a:p>
        </p:txBody>
      </p:sp>
    </p:spTree>
    <p:extLst>
      <p:ext uri="{BB962C8B-B14F-4D97-AF65-F5344CB8AC3E}">
        <p14:creationId xmlns:p14="http://schemas.microsoft.com/office/powerpoint/2010/main" val="38249286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A404354-1C83-A941-BD6B-EFF3AA82C30D}" vid="{D9AEB95B-2F2D-6B4F-B5FB-49A25E0A32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UCF Brand-Standard Size Powerpoint</Template>
  <TotalTime>2618</TotalTime>
  <Words>690</Words>
  <Application>Microsoft Office PowerPoint</Application>
  <PresentationFormat>On-screen Show (4:3)</PresentationFormat>
  <Paragraphs>62</Paragraphs>
  <Slides>13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Helvetica</vt:lpstr>
      <vt:lpstr>Helvetica Neue</vt:lpstr>
      <vt:lpstr>Helvetica Neue Medium</vt:lpstr>
      <vt:lpstr>Office Theme</vt:lpstr>
      <vt:lpstr>Academic Disciplinary Actions – Erosion of Tenure Chuck Reilly, UCF, Assistant Vice Provost and Professor</vt:lpstr>
      <vt:lpstr>Conjecture:  An academic disciplinary action is a very inefficient way to bring about the erosion of tenure.</vt:lpstr>
      <vt:lpstr>UCF has one union for FT faculty who have no management duties and for some professional employees, such as librarians, instructional designers, and counselors.  Our CBA calls for progressive discipline (from reprimand through termination). Letters of instruction are not considered discipline.  Many disciplinary actions are grieved, as were two LOIs.   Arbitrations seem to be becoming more common. </vt:lpstr>
      <vt:lpstr>Interesting dilemma for our union:  Members concerned about the time for OIE to complete, say, a Title IX investigation; they want quick, decisive action.  2016: RHW recommended for discipline by OIE for questionable conduct but not for sexual harassment and discrimination.  Union supported RHW’s grievance of LOR all the way through arbitration.  </vt:lpstr>
      <vt:lpstr>Ex: recent actions at UCF</vt:lpstr>
      <vt:lpstr>Time-consuming investigations and disciplinary process are not unique to UCF:  U Washington – termination took 1-2 years for faculty member who had inappropriate sexual contact with a minor in a young scholars program (Seattle Times, 12/4).  U Houston – termination took nearly a full year for faculty member who refused to teach assigned classes (The Daily Cougar, 12/5). </vt:lpstr>
      <vt:lpstr>Moving on to tenure…</vt:lpstr>
      <vt:lpstr>What is tenure?  AAUP, university administrations: protects teaching and creative inquiry from political and economic pressures.  Faculty: absolute job security (and real academic freedom).</vt:lpstr>
      <vt:lpstr>How has tenure changed over the last 50 years?  WSJ (12/6):  More than 70% of faculty in the U.S. were tenured or on the tenure track.  About 30% are tenured or on the tenure track today.</vt:lpstr>
      <vt:lpstr>“Assaults” on tenure: - Incentives to retire. - NTE, adjunct replacements (e.g., UCO-Boulder, IHE, 12/4). - Post-tenure review. - Multi-year agreements instead of tenure. - Program closures/layoffs (Centenary U, CHE, 2/16; U Vermont, IHE, 12/7). - Rescission of tenure (Medaille College, WSJ, 12/6).</vt:lpstr>
      <vt:lpstr>First Question:  Are closures of programs and rescissions of tenure efficient, but indirect, ways to address academic disciplinary matters?  </vt:lpstr>
      <vt:lpstr>Real Questions:  What are the challenges you and your institution are facing with academic disciplinary actions?  How is tenure being eroded or strengthened at your institution? Willfully? Or because of other actions?  What has been the impact of COVID-19 on academic disciplinary actions and/or the future of tenure at your institution?  How are all these things affecting bargaining at your institution?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Opening Title VERSION A</dc:title>
  <dc:creator>Microsoft Office User</dc:creator>
  <cp:lastModifiedBy>Nadine Fishel</cp:lastModifiedBy>
  <cp:revision>54</cp:revision>
  <cp:lastPrinted>2020-12-08T19:04:36Z</cp:lastPrinted>
  <dcterms:created xsi:type="dcterms:W3CDTF">2016-09-13T13:48:41Z</dcterms:created>
  <dcterms:modified xsi:type="dcterms:W3CDTF">2020-12-10T19:58:08Z</dcterms:modified>
</cp:coreProperties>
</file>