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6" r:id="rId5"/>
    <p:sldId id="310" r:id="rId6"/>
    <p:sldId id="312" r:id="rId7"/>
    <p:sldId id="311" r:id="rId8"/>
    <p:sldId id="308" r:id="rId9"/>
    <p:sldId id="31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9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98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33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1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0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71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0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0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2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01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-66669"/>
            <a:ext cx="4813072" cy="4200558"/>
          </a:xfrm>
        </p:spPr>
        <p:txBody>
          <a:bodyPr>
            <a:normAutofit/>
          </a:bodyPr>
          <a:lstStyle/>
          <a:p>
            <a:r>
              <a:rPr lang="en-US" sz="5400" dirty="0"/>
              <a:t>Changing Academic Market for Non-Tenure Track Faculty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48222"/>
            <a:ext cx="5023851" cy="231452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Andie Zeliger</a:t>
            </a:r>
          </a:p>
          <a:p>
            <a:r>
              <a:rPr lang="en-US" dirty="0"/>
              <a:t>Manager, Academic Staff</a:t>
            </a:r>
          </a:p>
          <a:p>
            <a:r>
              <a:rPr lang="en-US" dirty="0"/>
              <a:t>Office of the Provost and Vice-President, Academic</a:t>
            </a:r>
          </a:p>
          <a:p>
            <a:r>
              <a:rPr lang="en-US" dirty="0"/>
              <a:t>Concordia University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40CBE3-3F91-419A-A649-32AB388E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915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3B3F8-2DB4-4857-A45F-33D5D2EF0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CA" dirty="0"/>
            </a:br>
            <a:r>
              <a:rPr lang="en-CA" dirty="0"/>
              <a:t>In the press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3EBE5-712C-46A1-BA9A-2803476F6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4283074"/>
          </a:xfrm>
        </p:spPr>
        <p:txBody>
          <a:bodyPr>
            <a:normAutofit/>
          </a:bodyPr>
          <a:lstStyle/>
          <a:p>
            <a:r>
              <a:rPr lang="en-CA" sz="2400" b="1" dirty="0"/>
              <a:t>WSJ </a:t>
            </a:r>
            <a:r>
              <a:rPr lang="en-CA" sz="2400" dirty="0"/>
              <a:t>(December 6, 2020): </a:t>
            </a:r>
            <a:br>
              <a:rPr lang="en-CA" sz="2400" dirty="0"/>
            </a:br>
            <a:r>
              <a:rPr lang="en-CA" sz="2400" dirty="0"/>
              <a:t>50 years ago, 70%+ U.S faculty were tenured or on the tenure track.</a:t>
            </a:r>
            <a:br>
              <a:rPr lang="en-CA" sz="2400" dirty="0"/>
            </a:br>
            <a:r>
              <a:rPr lang="en-CA" sz="2400" dirty="0"/>
              <a:t>Today, its closer to 30%</a:t>
            </a:r>
          </a:p>
          <a:p>
            <a:r>
              <a:rPr lang="en-CA" sz="2400" b="1" dirty="0"/>
              <a:t>IHE</a:t>
            </a:r>
            <a:r>
              <a:rPr lang="en-CA" sz="2400" dirty="0"/>
              <a:t> (December 4, 2020): “Never Waste a Good Pandemic” The University of Colorado at Boulder’s College of Arts and Sciences plan to replace 50 tenured and tenure-track faculty members with 25 instructors who goal: build more flexibility into the college’s post-COVID-19 budget.</a:t>
            </a:r>
          </a:p>
          <a:p>
            <a:r>
              <a:rPr lang="en-CA" sz="2400" b="1" dirty="0"/>
              <a:t>IHE</a:t>
            </a:r>
            <a:r>
              <a:rPr lang="en-CA" sz="2400" dirty="0"/>
              <a:t> (April 10, 2020): “Next-Level Precarity” </a:t>
            </a:r>
            <a:r>
              <a:rPr lang="en-US" sz="2400" dirty="0"/>
              <a:t>Instructors at Yale and Smith College circulated petitions for one-year contract extensions.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666803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7CB98-C8BF-40E4-A156-AD59C2D2B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Conversation…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7A141-69C9-4D1A-AAEC-E4F84A9B2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/>
              <a:t>Has anyone noticed a change in TT hiring patterns over the years at your institutions?  Which way is it going?</a:t>
            </a:r>
          </a:p>
          <a:p>
            <a:r>
              <a:rPr lang="en-CA" sz="2400" dirty="0"/>
              <a:t> </a:t>
            </a:r>
          </a:p>
          <a:p>
            <a:r>
              <a:rPr lang="en-CA" sz="2400" dirty="0"/>
              <a:t>When TT faculty leave, are they being replaced with TT faculty?</a:t>
            </a:r>
          </a:p>
          <a:p>
            <a:r>
              <a:rPr lang="en-CA" dirty="0"/>
              <a:t> 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60465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4FFA1-1097-4029-A277-9ED473390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NTT appointment types at Concordia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F4BA0-F548-42BE-A678-0163FE873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Two full-time streams of full-time faculty whose job is to teach and provide service: </a:t>
            </a:r>
          </a:p>
          <a:p>
            <a:r>
              <a:rPr lang="en-CA" u="sng" dirty="0"/>
              <a:t>Limited Term Appointments:</a:t>
            </a:r>
            <a:r>
              <a:rPr lang="en-CA" dirty="0"/>
              <a:t> 9.5 -12-month appointments, max 36 months consecutive, </a:t>
            </a:r>
            <a:r>
              <a:rPr lang="en-CA" b="1" dirty="0"/>
              <a:t>mandatory 48-month hiatus</a:t>
            </a:r>
          </a:p>
          <a:p>
            <a:r>
              <a:rPr lang="en-US" dirty="0"/>
              <a:t>2020-2021 	LTA 18 were extra 4th year</a:t>
            </a:r>
            <a:endParaRPr lang="en-CA" dirty="0"/>
          </a:p>
          <a:p>
            <a:r>
              <a:rPr lang="en-CA" u="sng" dirty="0"/>
              <a:t>Extended Term Appointments:</a:t>
            </a:r>
            <a:r>
              <a:rPr lang="en-CA" dirty="0"/>
              <a:t> on 3- or 5-year appointments, with the possibility of an appointment without end date – NEW as of January 2019 after the 2</a:t>
            </a:r>
            <a:r>
              <a:rPr lang="en-CA" baseline="30000" dirty="0"/>
              <a:t>nd</a:t>
            </a:r>
            <a:r>
              <a:rPr lang="en-CA" dirty="0"/>
              <a:t> 5-year appointment (after 8 or 10 years can be permanent)</a:t>
            </a:r>
          </a:p>
          <a:p>
            <a:r>
              <a:rPr lang="en-CA" dirty="0"/>
              <a:t> And part-time faculty who are hired only to teach.</a:t>
            </a:r>
          </a:p>
        </p:txBody>
      </p:sp>
    </p:spTree>
    <p:extLst>
      <p:ext uri="{BB962C8B-B14F-4D97-AF65-F5344CB8AC3E}">
        <p14:creationId xmlns:p14="http://schemas.microsoft.com/office/powerpoint/2010/main" val="1761254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7F5C-50EC-416A-AE8C-6F6BB42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dirty="0"/>
              <a:t>TEACHING @ CONCORDIA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F9315-B7D4-4A03-8602-1D4C57704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4187824"/>
          </a:xfrm>
        </p:spPr>
        <p:txBody>
          <a:bodyPr>
            <a:normAutofit fontScale="92500" lnSpcReduction="10000"/>
          </a:bodyPr>
          <a:lstStyle/>
          <a:p>
            <a:r>
              <a:rPr lang="en-CA" b="1" dirty="0"/>
              <a:t>FT HEADCOUNT		LTA		ETA			TT	T	TT&amp;T</a:t>
            </a:r>
          </a:p>
          <a:p>
            <a:r>
              <a:rPr lang="en-CA" dirty="0"/>
              <a:t>2018-2019		126		84			101	668	</a:t>
            </a:r>
            <a:r>
              <a:rPr lang="en-CA" b="1" dirty="0"/>
              <a:t>769</a:t>
            </a:r>
          </a:p>
          <a:p>
            <a:r>
              <a:rPr lang="en-CA" dirty="0"/>
              <a:t>2019-2020		124		83 (+1 on NSL)		126	657	</a:t>
            </a:r>
            <a:r>
              <a:rPr lang="en-CA" b="1" dirty="0"/>
              <a:t>783</a:t>
            </a:r>
          </a:p>
          <a:p>
            <a:r>
              <a:rPr lang="en-CA" dirty="0"/>
              <a:t>2020-2021		128		81 (+1 on NSL)		152	635	</a:t>
            </a:r>
            <a:r>
              <a:rPr lang="en-CA" b="1" dirty="0"/>
              <a:t>787</a:t>
            </a:r>
          </a:p>
          <a:p>
            <a:endParaRPr lang="en-CA" dirty="0"/>
          </a:p>
          <a:p>
            <a:r>
              <a:rPr lang="en-CA" dirty="0"/>
              <a:t>+ </a:t>
            </a:r>
            <a:r>
              <a:rPr lang="en-CA" b="1" dirty="0"/>
              <a:t>CUPFA 		COUNT		SECTIONS</a:t>
            </a:r>
          </a:p>
          <a:p>
            <a:r>
              <a:rPr lang="en-CA" dirty="0"/>
              <a:t>2018-2019		728		2095</a:t>
            </a:r>
          </a:p>
          <a:p>
            <a:r>
              <a:rPr lang="en-CA" dirty="0"/>
              <a:t>2019-2020		713		2066</a:t>
            </a:r>
          </a:p>
          <a:p>
            <a:r>
              <a:rPr lang="en-CA" dirty="0"/>
              <a:t>2020-2021		619		1899 * likely to rise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22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93F16-23DE-46B3-921D-9E593DCC3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2ECDE-976A-4DF2-835D-B6A0CF0D5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Happy to discuss or answer any follow-up questions.</a:t>
            </a:r>
          </a:p>
          <a:p>
            <a:endParaRPr lang="en-CA" dirty="0"/>
          </a:p>
          <a:p>
            <a:r>
              <a:rPr lang="en-CA" dirty="0"/>
              <a:t>I can be reached at: andie.zeliger@concordia.ca</a:t>
            </a:r>
          </a:p>
        </p:txBody>
      </p:sp>
    </p:spTree>
    <p:extLst>
      <p:ext uri="{BB962C8B-B14F-4D97-AF65-F5344CB8AC3E}">
        <p14:creationId xmlns:p14="http://schemas.microsoft.com/office/powerpoint/2010/main" val="177551349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">
      <a:dk1>
        <a:srgbClr val="000000"/>
      </a:dk1>
      <a:lt1>
        <a:srgbClr val="FFFFFF"/>
      </a:lt1>
      <a:dk2>
        <a:srgbClr val="243541"/>
      </a:dk2>
      <a:lt2>
        <a:srgbClr val="E2E5E8"/>
      </a:lt2>
      <a:accent1>
        <a:srgbClr val="E88B33"/>
      </a:accent1>
      <a:accent2>
        <a:srgbClr val="AEA33A"/>
      </a:accent2>
      <a:accent3>
        <a:srgbClr val="8CAB4A"/>
      </a:accent3>
      <a:accent4>
        <a:srgbClr val="57B636"/>
      </a:accent4>
      <a:accent5>
        <a:srgbClr val="2EBA43"/>
      </a:accent5>
      <a:accent6>
        <a:srgbClr val="33B67D"/>
      </a:accent6>
      <a:hlink>
        <a:srgbClr val="5F84A8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ppt/theme/themeOverride2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6377351-63A1-4C2E-8C9A-66CDD70F1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F006B4-A9E1-4F39-85C8-FB836F9193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3CD65D-61A5-43C9-A837-6EC73C7DA8A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{6619464B-A50A-4318-82B8-70103EFC526D}tf11437505_win32</Template>
  <TotalTime>304</TotalTime>
  <Words>400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Georgia Pro Cond Light</vt:lpstr>
      <vt:lpstr>Speak Pro</vt:lpstr>
      <vt:lpstr>RetrospectVTI</vt:lpstr>
      <vt:lpstr>Changing Academic Market for Non-Tenure Track Faculty</vt:lpstr>
      <vt:lpstr> In the press</vt:lpstr>
      <vt:lpstr>Conversation…</vt:lpstr>
      <vt:lpstr>NTT appointment types at Concordia</vt:lpstr>
      <vt:lpstr>TEACHING @ CONCORDIA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Changing Academic Market for Non-Tenure Track Faculty</dc:title>
  <dc:creator>Andie Zeliger</dc:creator>
  <cp:lastModifiedBy>Andie Zeliger</cp:lastModifiedBy>
  <cp:revision>17</cp:revision>
  <dcterms:created xsi:type="dcterms:W3CDTF">2020-12-11T14:08:00Z</dcterms:created>
  <dcterms:modified xsi:type="dcterms:W3CDTF">2020-12-15T21:37:29Z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