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6" r:id="rId3"/>
    <p:sldId id="257" r:id="rId4"/>
    <p:sldId id="267" r:id="rId5"/>
    <p:sldId id="258" r:id="rId6"/>
    <p:sldId id="268" r:id="rId7"/>
    <p:sldId id="269" r:id="rId8"/>
    <p:sldId id="259" r:id="rId9"/>
    <p:sldId id="260" r:id="rId10"/>
    <p:sldId id="263" r:id="rId11"/>
    <p:sldId id="261" r:id="rId12"/>
    <p:sldId id="262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2020-12-10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2020-12-10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2020-12-10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2020-12-10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2020-12-10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2020-12-10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2020-12-10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2020-12-10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2020-12-10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2020-12-10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2020-12-10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2020-12-10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p:transition spd="med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2020-12-10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2020-12-10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2020-12-10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2020-12-10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2020-12-10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2020-12-10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ransition spd="med">
    <p:pull/>
  </p:transition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50" y="239644"/>
            <a:ext cx="11715464" cy="60872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</a:rPr>
              <a:t>Anatomy of a wildcat strike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Nadine Fishel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University of California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AAPA Annual conference – December 11, 2020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86739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bargaining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5" y="1698274"/>
            <a:ext cx="10363826" cy="451964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Academic student employees: teaching assistants, readers and tutors</a:t>
            </a:r>
          </a:p>
          <a:p>
            <a:r>
              <a:rPr lang="en-US" dirty="0" smtClean="0"/>
              <a:t>10 campus locations</a:t>
            </a:r>
          </a:p>
          <a:p>
            <a:pPr lvl="1"/>
            <a:r>
              <a:rPr lang="en-US" dirty="0" smtClean="0"/>
              <a:t>Berkeley</a:t>
            </a:r>
          </a:p>
          <a:p>
            <a:pPr lvl="1"/>
            <a:r>
              <a:rPr lang="en-US" dirty="0" smtClean="0"/>
              <a:t>Davis</a:t>
            </a:r>
          </a:p>
          <a:p>
            <a:pPr lvl="1"/>
            <a:r>
              <a:rPr lang="en-US" dirty="0" smtClean="0"/>
              <a:t>Irvine</a:t>
            </a:r>
          </a:p>
          <a:p>
            <a:pPr lvl="1"/>
            <a:r>
              <a:rPr lang="en-US" dirty="0" smtClean="0"/>
              <a:t>Los </a:t>
            </a:r>
            <a:r>
              <a:rPr lang="en-US" dirty="0" err="1" smtClean="0"/>
              <a:t>angeles</a:t>
            </a:r>
            <a:endParaRPr lang="en-US" dirty="0" smtClean="0"/>
          </a:p>
          <a:p>
            <a:pPr lvl="1"/>
            <a:r>
              <a:rPr lang="en-US" dirty="0" smtClean="0"/>
              <a:t>Merced</a:t>
            </a:r>
          </a:p>
          <a:p>
            <a:pPr lvl="1"/>
            <a:r>
              <a:rPr lang="en-US" dirty="0" smtClean="0"/>
              <a:t>riverside</a:t>
            </a:r>
            <a:endParaRPr lang="en-US" dirty="0" smtClean="0"/>
          </a:p>
          <a:p>
            <a:pPr lvl="1"/>
            <a:r>
              <a:rPr lang="en-US" dirty="0" smtClean="0"/>
              <a:t>San Diego</a:t>
            </a:r>
          </a:p>
          <a:p>
            <a:pPr lvl="1"/>
            <a:r>
              <a:rPr lang="en-US" dirty="0"/>
              <a:t>San </a:t>
            </a:r>
            <a:r>
              <a:rPr lang="en-US" dirty="0" smtClean="0"/>
              <a:t>Francisco</a:t>
            </a:r>
            <a:endParaRPr lang="en-US" dirty="0"/>
          </a:p>
          <a:p>
            <a:pPr lvl="1"/>
            <a:r>
              <a:rPr lang="en-US" dirty="0" smtClean="0"/>
              <a:t>Santa Barbara</a:t>
            </a:r>
          </a:p>
          <a:p>
            <a:pPr lvl="1"/>
            <a:r>
              <a:rPr lang="en-US" b="1" i="1" dirty="0" smtClean="0">
                <a:solidFill>
                  <a:srgbClr val="7030A0"/>
                </a:solidFill>
              </a:rPr>
              <a:t>Santa </a:t>
            </a:r>
            <a:r>
              <a:rPr lang="en-US" b="1" i="1" dirty="0" err="1" smtClean="0">
                <a:solidFill>
                  <a:srgbClr val="7030A0"/>
                </a:solidFill>
              </a:rPr>
              <a:t>cruz</a:t>
            </a:r>
            <a:endParaRPr lang="en-US" b="1" i="1" dirty="0" smtClean="0">
              <a:solidFill>
                <a:srgbClr val="7030A0"/>
              </a:solidFill>
            </a:endParaRPr>
          </a:p>
          <a:p>
            <a:r>
              <a:rPr lang="en-US" dirty="0" smtClean="0"/>
              <a:t>13,000 – 15,000 unit members in any given academic year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9901613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Understanding the agreement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uaw</a:t>
            </a:r>
            <a:r>
              <a:rPr lang="en-US" dirty="0" smtClean="0"/>
              <a:t> 2865 and the university of California had a 4 year deal locked up from august 2018 – </a:t>
            </a:r>
            <a:r>
              <a:rPr lang="en-US" dirty="0" err="1" smtClean="0"/>
              <a:t>june</a:t>
            </a:r>
            <a:r>
              <a:rPr lang="en-US" dirty="0" smtClean="0"/>
              <a:t> 2022</a:t>
            </a:r>
          </a:p>
          <a:p>
            <a:r>
              <a:rPr lang="en-US" dirty="0" smtClean="0"/>
              <a:t>Compensation – 3% increases each year on October 1</a:t>
            </a:r>
            <a:r>
              <a:rPr lang="en-US" baseline="30000" dirty="0" smtClean="0"/>
              <a:t>st</a:t>
            </a:r>
            <a:endParaRPr lang="en-US" dirty="0" smtClean="0"/>
          </a:p>
          <a:p>
            <a:r>
              <a:rPr lang="en-US" dirty="0" smtClean="0"/>
              <a:t>Remissions – tuition, fee and health care remissions included – 1% additional remission added in agreement</a:t>
            </a:r>
          </a:p>
          <a:p>
            <a:r>
              <a:rPr lang="en-US" dirty="0" smtClean="0"/>
              <a:t>Housing – union raised and university rejected on the basis that housing is paid for out of compensation</a:t>
            </a:r>
          </a:p>
          <a:p>
            <a:r>
              <a:rPr lang="en-US" dirty="0" smtClean="0"/>
              <a:t>No strikes article in place</a:t>
            </a:r>
          </a:p>
          <a:p>
            <a:r>
              <a:rPr lang="en-US" dirty="0" smtClean="0"/>
              <a:t>Waiver article in place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22552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perfect storm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938" y="2977012"/>
            <a:ext cx="4722314" cy="27246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64" y="1728856"/>
            <a:ext cx="5982543" cy="397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73379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148" y="159709"/>
            <a:ext cx="10364451" cy="1596177"/>
          </a:xfrm>
        </p:spPr>
        <p:txBody>
          <a:bodyPr/>
          <a:lstStyle/>
          <a:p>
            <a:r>
              <a:rPr lang="en-US" dirty="0" smtClean="0"/>
              <a:t>Rise of unrest</a:t>
            </a:r>
            <a:br>
              <a:rPr lang="en-US" dirty="0" smtClean="0"/>
            </a:br>
            <a:r>
              <a:rPr lang="en-US" sz="2800" i="1" dirty="0" smtClean="0">
                <a:solidFill>
                  <a:srgbClr val="7030A0"/>
                </a:solidFill>
              </a:rPr>
              <a:t>fall 2019</a:t>
            </a:r>
            <a:endParaRPr lang="en-US" sz="2800" i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865376"/>
            <a:ext cx="10363825" cy="3925823"/>
          </a:xfrm>
        </p:spPr>
        <p:txBody>
          <a:bodyPr/>
          <a:lstStyle/>
          <a:p>
            <a:r>
              <a:rPr lang="en-US" dirty="0" smtClean="0"/>
              <a:t>Housing costs spin out of control</a:t>
            </a:r>
          </a:p>
          <a:p>
            <a:pPr lvl="1"/>
            <a:r>
              <a:rPr lang="en-US" dirty="0" smtClean="0"/>
              <a:t>Not enough on campus housing</a:t>
            </a:r>
          </a:p>
          <a:p>
            <a:pPr lvl="1"/>
            <a:r>
              <a:rPr lang="en-US" dirty="0" smtClean="0"/>
              <a:t>Silicon valley drove up market prices</a:t>
            </a:r>
          </a:p>
          <a:p>
            <a:r>
              <a:rPr lang="en-US" dirty="0" smtClean="0"/>
              <a:t>Union leaders meet with administration </a:t>
            </a:r>
          </a:p>
          <a:p>
            <a:pPr lvl="1"/>
            <a:r>
              <a:rPr lang="en-US" dirty="0" smtClean="0"/>
              <a:t>Union wants to reopen agreement to increase compensation – provide a cola</a:t>
            </a:r>
          </a:p>
          <a:p>
            <a:pPr lvl="1"/>
            <a:r>
              <a:rPr lang="en-US" dirty="0" smtClean="0"/>
              <a:t>University asserts the zipper clause </a:t>
            </a:r>
          </a:p>
          <a:p>
            <a:r>
              <a:rPr lang="en-US" dirty="0" smtClean="0"/>
              <a:t>Union leaders take to the base of campus </a:t>
            </a:r>
          </a:p>
          <a:p>
            <a:pPr lvl="1"/>
            <a:r>
              <a:rPr lang="en-US" dirty="0" smtClean="0"/>
              <a:t>Wildcat strike – cost of living adjustment</a:t>
            </a:r>
          </a:p>
          <a:p>
            <a:pPr lvl="1"/>
            <a:r>
              <a:rPr lang="en-US" dirty="0" smtClean="0"/>
              <a:t>Withhold grades – fall quarter 2019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213" y="618517"/>
            <a:ext cx="2274738" cy="227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29079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COLA 4 ALL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161" y="1816163"/>
            <a:ext cx="4932534" cy="34281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94" y="1795717"/>
            <a:ext cx="5167667" cy="344855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44439" y="4874942"/>
            <a:ext cx="2408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UC SANTA CRUZ RALLY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80826" y="4815675"/>
            <a:ext cx="2821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UCLA RALLY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10062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LABOR MANAGEMENT COMMITTEE</a:t>
            </a:r>
            <a:br>
              <a:rPr lang="en-US" dirty="0" smtClean="0"/>
            </a:br>
            <a:r>
              <a:rPr lang="en-US" sz="2800" i="1" dirty="0" smtClean="0">
                <a:solidFill>
                  <a:srgbClr val="7030A0"/>
                </a:solidFill>
              </a:rPr>
              <a:t>WINTER 2020</a:t>
            </a:r>
            <a:endParaRPr lang="en-US" sz="2800" i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All campuses </a:t>
            </a:r>
          </a:p>
          <a:p>
            <a:r>
              <a:rPr lang="en-US" dirty="0" smtClean="0"/>
              <a:t>Different issues at each </a:t>
            </a:r>
          </a:p>
          <a:p>
            <a:pPr lvl="1"/>
            <a:r>
              <a:rPr lang="en-US" dirty="0" smtClean="0"/>
              <a:t>Cost of housing</a:t>
            </a:r>
          </a:p>
          <a:p>
            <a:pPr lvl="1"/>
            <a:r>
              <a:rPr lang="en-US" dirty="0" smtClean="0"/>
              <a:t>Availability of housing</a:t>
            </a:r>
          </a:p>
          <a:p>
            <a:r>
              <a:rPr lang="en-US" dirty="0" smtClean="0"/>
              <a:t>Union wanted 30% of gross income spent on housing</a:t>
            </a:r>
          </a:p>
          <a:p>
            <a:r>
              <a:rPr lang="en-US" dirty="0" smtClean="0"/>
              <a:t>Pay stipend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2810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749" y="75103"/>
            <a:ext cx="10364451" cy="1596177"/>
          </a:xfrm>
        </p:spPr>
        <p:txBody>
          <a:bodyPr/>
          <a:lstStyle/>
          <a:p>
            <a:r>
              <a:rPr lang="en-US" dirty="0" smtClean="0"/>
              <a:t>Santa </a:t>
            </a:r>
            <a:r>
              <a:rPr lang="en-US" dirty="0" err="1" smtClean="0"/>
              <a:t>cruz</a:t>
            </a:r>
            <a:r>
              <a:rPr lang="en-US" dirty="0" smtClean="0"/>
              <a:t> campus response</a:t>
            </a:r>
            <a:br>
              <a:rPr lang="en-US" dirty="0" smtClean="0"/>
            </a:br>
            <a:r>
              <a:rPr lang="en-US" sz="2800" i="1" dirty="0" smtClean="0">
                <a:solidFill>
                  <a:srgbClr val="7030A0"/>
                </a:solidFill>
              </a:rPr>
              <a:t>WINTER 2020</a:t>
            </a:r>
            <a:endParaRPr lang="en-US" sz="2800" i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67374" y="1454829"/>
            <a:ext cx="10363826" cy="440469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Wildcat strike is Out </a:t>
            </a:r>
            <a:r>
              <a:rPr lang="en-US" dirty="0" smtClean="0"/>
              <a:t>of control </a:t>
            </a:r>
            <a:endParaRPr lang="en-US" dirty="0"/>
          </a:p>
          <a:p>
            <a:pPr lvl="1"/>
            <a:r>
              <a:rPr lang="en-US" dirty="0" smtClean="0"/>
              <a:t>faculty </a:t>
            </a:r>
            <a:r>
              <a:rPr lang="en-US" dirty="0" smtClean="0"/>
              <a:t>participation </a:t>
            </a:r>
            <a:r>
              <a:rPr lang="en-US" dirty="0" smtClean="0"/>
              <a:t>in sympathy</a:t>
            </a:r>
          </a:p>
          <a:p>
            <a:pPr lvl="1"/>
            <a:r>
              <a:rPr lang="en-US" dirty="0" smtClean="0"/>
              <a:t>Other campuses demonstrating</a:t>
            </a:r>
            <a:endParaRPr lang="en-US" dirty="0" smtClean="0"/>
          </a:p>
          <a:p>
            <a:r>
              <a:rPr lang="en-US" dirty="0" smtClean="0"/>
              <a:t>Trying to identify who is withholding grades proved difficult</a:t>
            </a:r>
          </a:p>
          <a:p>
            <a:pPr lvl="1"/>
            <a:r>
              <a:rPr lang="en-US" dirty="0" smtClean="0"/>
              <a:t>Deadline to submit – threat of discipline</a:t>
            </a:r>
          </a:p>
          <a:p>
            <a:pPr lvl="1"/>
            <a:r>
              <a:rPr lang="en-US" dirty="0" smtClean="0"/>
              <a:t>Deadlines extended multiple times – watered down threat</a:t>
            </a:r>
          </a:p>
          <a:p>
            <a:r>
              <a:rPr lang="en-US" dirty="0" smtClean="0"/>
              <a:t>Teaching </a:t>
            </a:r>
            <a:r>
              <a:rPr lang="en-US" dirty="0" smtClean="0"/>
              <a:t>assistants out on strike</a:t>
            </a:r>
          </a:p>
          <a:p>
            <a:pPr lvl="1"/>
            <a:r>
              <a:rPr lang="en-US" dirty="0" smtClean="0"/>
              <a:t>Faculty take over duties (file grievances on workload)</a:t>
            </a:r>
          </a:p>
          <a:p>
            <a:pPr lvl="1"/>
            <a:r>
              <a:rPr lang="en-US" dirty="0" smtClean="0"/>
              <a:t>Grades </a:t>
            </a:r>
            <a:r>
              <a:rPr lang="en-US" dirty="0" smtClean="0"/>
              <a:t>withheld and deleted</a:t>
            </a:r>
          </a:p>
          <a:p>
            <a:pPr lvl="1"/>
            <a:r>
              <a:rPr lang="en-US" dirty="0" smtClean="0"/>
              <a:t>Liberating dining halls</a:t>
            </a:r>
            <a:endParaRPr lang="en-US" dirty="0" smtClean="0"/>
          </a:p>
          <a:p>
            <a:r>
              <a:rPr lang="en-US" dirty="0" smtClean="0"/>
              <a:t>Campus leadership meets with graduate student association</a:t>
            </a:r>
          </a:p>
          <a:p>
            <a:pPr lvl="1"/>
            <a:r>
              <a:rPr lang="en-US" dirty="0" smtClean="0"/>
              <a:t>Provides $2500 per student fellowship funding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32341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Unfair practice charges</a:t>
            </a:r>
            <a:br>
              <a:rPr lang="en-US" dirty="0" smtClean="0"/>
            </a:br>
            <a:r>
              <a:rPr lang="en-US" sz="2800" i="1" dirty="0" smtClean="0">
                <a:solidFill>
                  <a:srgbClr val="7030A0"/>
                </a:solidFill>
              </a:rPr>
              <a:t>WINTER 2020</a:t>
            </a:r>
            <a:endParaRPr lang="en-US" sz="2800" i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University strikes first</a:t>
            </a:r>
          </a:p>
          <a:p>
            <a:pPr lvl="1"/>
            <a:r>
              <a:rPr lang="en-US" dirty="0" smtClean="0"/>
              <a:t>Union failed to discharge duties under no strikes article</a:t>
            </a:r>
          </a:p>
          <a:p>
            <a:pPr lvl="1"/>
            <a:r>
              <a:rPr lang="en-US" dirty="0" smtClean="0"/>
              <a:t>Union disavows wildcat, but signs, t-shirts and social media say otherwise</a:t>
            </a:r>
          </a:p>
          <a:p>
            <a:r>
              <a:rPr lang="en-US" dirty="0" smtClean="0"/>
              <a:t>Union files 2 charges </a:t>
            </a:r>
          </a:p>
          <a:p>
            <a:pPr lvl="1"/>
            <a:r>
              <a:rPr lang="en-US" dirty="0" smtClean="0"/>
              <a:t>University “negotiated” with the graduate student association</a:t>
            </a:r>
          </a:p>
          <a:p>
            <a:pPr lvl="1"/>
            <a:r>
              <a:rPr lang="en-US" dirty="0" smtClean="0"/>
              <a:t>University disciplined “disparately” – 41 Teaching assistants were terminated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57159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Pandemic effects</a:t>
            </a:r>
            <a:br>
              <a:rPr lang="en-US" dirty="0" smtClean="0"/>
            </a:br>
            <a:r>
              <a:rPr lang="en-US" sz="2800" i="1" dirty="0" smtClean="0">
                <a:solidFill>
                  <a:srgbClr val="7030A0"/>
                </a:solidFill>
              </a:rPr>
              <a:t>spring 2020</a:t>
            </a:r>
            <a:endParaRPr lang="en-US" sz="2800" i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Campus retreats into remote learning </a:t>
            </a:r>
          </a:p>
          <a:p>
            <a:r>
              <a:rPr lang="en-US" dirty="0" smtClean="0"/>
              <a:t>41 terminations</a:t>
            </a:r>
          </a:p>
          <a:p>
            <a:pPr lvl="1"/>
            <a:r>
              <a:rPr lang="en-US" dirty="0" smtClean="0"/>
              <a:t>Appointments for spring withdrawn for cause</a:t>
            </a:r>
          </a:p>
          <a:p>
            <a:pPr lvl="1"/>
            <a:r>
              <a:rPr lang="en-US" dirty="0" smtClean="0"/>
              <a:t>Protests over unfair treatment on social media</a:t>
            </a:r>
          </a:p>
          <a:p>
            <a:r>
              <a:rPr lang="en-US" dirty="0" smtClean="0"/>
              <a:t>Hush falls over the campus</a:t>
            </a:r>
          </a:p>
          <a:p>
            <a:r>
              <a:rPr lang="en-US" dirty="0" smtClean="0"/>
              <a:t>Focus on covid-19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7213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Settlement of discipline</a:t>
            </a:r>
            <a:br>
              <a:rPr lang="en-US" dirty="0" smtClean="0"/>
            </a:br>
            <a:r>
              <a:rPr lang="en-US" sz="2800" i="1" dirty="0" smtClean="0">
                <a:solidFill>
                  <a:srgbClr val="7030A0"/>
                </a:solidFill>
              </a:rPr>
              <a:t>summer 2020</a:t>
            </a:r>
            <a:endParaRPr lang="en-US" sz="2800" i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Hired a mediator and spent 2 days working through issues</a:t>
            </a:r>
          </a:p>
          <a:p>
            <a:r>
              <a:rPr lang="en-US" dirty="0" smtClean="0"/>
              <a:t>Disparate facts – 41terminated; more participated in grade withholding, but turned in earlier and weren’t terminated</a:t>
            </a:r>
          </a:p>
          <a:p>
            <a:r>
              <a:rPr lang="en-US" dirty="0" smtClean="0"/>
              <a:t>All grades were eventually turned in</a:t>
            </a:r>
          </a:p>
          <a:p>
            <a:r>
              <a:rPr lang="en-US" dirty="0" smtClean="0"/>
              <a:t>Agreement</a:t>
            </a:r>
          </a:p>
          <a:p>
            <a:pPr lvl="1"/>
            <a:r>
              <a:rPr lang="en-US" dirty="0" smtClean="0"/>
              <a:t>Sealed files of 41- 2 years </a:t>
            </a:r>
            <a:r>
              <a:rPr lang="en-US" dirty="0" smtClean="0"/>
              <a:t>if </a:t>
            </a:r>
            <a:r>
              <a:rPr lang="en-US" dirty="0" smtClean="0"/>
              <a:t>no further engagement or unseal files</a:t>
            </a:r>
          </a:p>
          <a:p>
            <a:pPr lvl="1"/>
            <a:r>
              <a:rPr lang="en-US" dirty="0" smtClean="0"/>
              <a:t>Allow to teach fall term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98475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Unfair hearing and settlement discussions</a:t>
            </a:r>
            <a:br>
              <a:rPr lang="en-US" dirty="0" smtClean="0"/>
            </a:br>
            <a:r>
              <a:rPr lang="en-US" sz="2800" i="1" dirty="0" smtClean="0">
                <a:solidFill>
                  <a:srgbClr val="7030A0"/>
                </a:solidFill>
              </a:rPr>
              <a:t>fall 2020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4101635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Perb</a:t>
            </a:r>
            <a:r>
              <a:rPr lang="en-US" dirty="0" smtClean="0"/>
              <a:t> appoints </a:t>
            </a:r>
            <a:r>
              <a:rPr lang="en-US" dirty="0" err="1" smtClean="0"/>
              <a:t>alj</a:t>
            </a:r>
            <a:r>
              <a:rPr lang="en-US" dirty="0" smtClean="0"/>
              <a:t> to mediate dispute</a:t>
            </a:r>
          </a:p>
          <a:p>
            <a:r>
              <a:rPr lang="en-US" dirty="0" smtClean="0"/>
              <a:t>Parties have met over dozen times to attempt settlement </a:t>
            </a:r>
          </a:p>
          <a:p>
            <a:pPr lvl="1"/>
            <a:r>
              <a:rPr lang="en-US" dirty="0" smtClean="0"/>
              <a:t>Union wants cold, hard cash</a:t>
            </a:r>
          </a:p>
          <a:p>
            <a:pPr lvl="1"/>
            <a:r>
              <a:rPr lang="en-US" dirty="0" smtClean="0"/>
              <a:t>University wants process like joint labor management meetings</a:t>
            </a:r>
          </a:p>
          <a:p>
            <a:r>
              <a:rPr lang="en-US" dirty="0" smtClean="0"/>
              <a:t>Hearing</a:t>
            </a:r>
          </a:p>
          <a:p>
            <a:pPr lvl="1"/>
            <a:r>
              <a:rPr lang="en-US" dirty="0" smtClean="0"/>
              <a:t>Began December 1</a:t>
            </a:r>
          </a:p>
          <a:p>
            <a:pPr lvl="1"/>
            <a:r>
              <a:rPr lang="en-US" dirty="0" smtClean="0"/>
              <a:t>Continues January 4-8</a:t>
            </a:r>
          </a:p>
          <a:p>
            <a:r>
              <a:rPr lang="en-US" dirty="0" smtClean="0"/>
              <a:t>Settlement impediments</a:t>
            </a:r>
          </a:p>
          <a:p>
            <a:pPr lvl="1"/>
            <a:r>
              <a:rPr lang="en-US" dirty="0" smtClean="0"/>
              <a:t>Both sides need face savers</a:t>
            </a:r>
          </a:p>
          <a:p>
            <a:pPr lvl="1"/>
            <a:r>
              <a:rPr lang="en-US" dirty="0" smtClean="0"/>
              <a:t>Both sides grounded in positions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54152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aftermath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Settlement is still possible now and in the future</a:t>
            </a:r>
          </a:p>
          <a:p>
            <a:r>
              <a:rPr lang="en-US" dirty="0" smtClean="0"/>
              <a:t>Hearing results - </a:t>
            </a:r>
            <a:r>
              <a:rPr lang="en-US" i="1" dirty="0" smtClean="0">
                <a:solidFill>
                  <a:srgbClr val="7030A0"/>
                </a:solidFill>
              </a:rPr>
              <a:t>spring 2021</a:t>
            </a:r>
            <a:endParaRPr lang="en-US" dirty="0" smtClean="0"/>
          </a:p>
          <a:p>
            <a:pPr lvl="1"/>
            <a:r>
              <a:rPr lang="en-US" dirty="0" smtClean="0"/>
              <a:t>University loss – order to return to the bargaining table</a:t>
            </a:r>
          </a:p>
          <a:p>
            <a:pPr lvl="1"/>
            <a:r>
              <a:rPr lang="en-US" dirty="0" smtClean="0"/>
              <a:t>Union loss – get control over situation – wait to bargain – 2022</a:t>
            </a:r>
          </a:p>
          <a:p>
            <a:pPr lvl="1"/>
            <a:r>
              <a:rPr lang="en-US" dirty="0" smtClean="0"/>
              <a:t>Appeals – prolong</a:t>
            </a:r>
          </a:p>
          <a:p>
            <a:r>
              <a:rPr lang="en-US" dirty="0" smtClean="0"/>
              <a:t>Agreement expires June 30,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86411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4073</TotalTime>
  <Words>579</Words>
  <Application>Microsoft Office PowerPoint</Application>
  <PresentationFormat>Widescreen</PresentationFormat>
  <Paragraphs>98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Tw Cen MT</vt:lpstr>
      <vt:lpstr>Droplet</vt:lpstr>
      <vt:lpstr>Anatomy of a wildcat strike</vt:lpstr>
      <vt:lpstr>Overview of bargaining unit</vt:lpstr>
      <vt:lpstr>Understanding the agreement</vt:lpstr>
      <vt:lpstr>the perfect storm</vt:lpstr>
      <vt:lpstr>Rise of unrest fall 2019</vt:lpstr>
      <vt:lpstr>COLA 4 ALL</vt:lpstr>
      <vt:lpstr>JOINT LABOR MANAGEMENT COMMITTEE WINTER 2020</vt:lpstr>
      <vt:lpstr>Santa cruz campus response WINTER 2020</vt:lpstr>
      <vt:lpstr>Unfair practice charges WINTER 2020</vt:lpstr>
      <vt:lpstr>Pandemic effects spring 2020</vt:lpstr>
      <vt:lpstr>Settlement of discipline summer 2020</vt:lpstr>
      <vt:lpstr>Unfair hearing and settlement discussions fall 2020</vt:lpstr>
      <vt:lpstr>Potential aftermath</vt:lpstr>
    </vt:vector>
  </TitlesOfParts>
  <Company>UCOP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Anatomy of a wildcat strike</dc:title>
  <dc:creator>Nadine Fishel</dc:creator>
  <cp:lastModifiedBy>Nadine Fishel</cp:lastModifiedBy>
  <cp:revision>27</cp:revision>
  <dcterms:created xsi:type="dcterms:W3CDTF">2020-12-01T21:55:22Z</dcterms:created>
  <dcterms:modified xsi:type="dcterms:W3CDTF">2020-12-11T00:08:04Z</dcterms:modified>
</cp:coreProperties>
</file>