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9" r:id="rId4"/>
    <p:sldId id="275" r:id="rId5"/>
    <p:sldId id="261" r:id="rId6"/>
    <p:sldId id="262" r:id="rId7"/>
    <p:sldId id="263" r:id="rId8"/>
    <p:sldId id="264" r:id="rId9"/>
    <p:sldId id="265" r:id="rId10"/>
    <p:sldId id="266" r:id="rId11"/>
    <p:sldId id="267" r:id="rId12"/>
    <p:sldId id="268" r:id="rId13"/>
    <p:sldId id="269"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94E577-2C87-4998-AEEB-4042E2FA362C}" type="datetimeFigureOut">
              <a:rPr lang="en-US" smtClean="0"/>
              <a:t>2020-12-07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1993890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4E577-2C87-4998-AEEB-4042E2FA362C}" type="datetimeFigureOut">
              <a:rPr lang="en-US" smtClean="0"/>
              <a:t>2020-12-07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1501583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94E577-2C87-4998-AEEB-4042E2FA362C}" type="datetimeFigureOut">
              <a:rPr lang="en-US" smtClean="0"/>
              <a:t>2020-12-07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3256154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94E577-2C87-4998-AEEB-4042E2FA362C}" type="datetimeFigureOut">
              <a:rPr lang="en-US" smtClean="0"/>
              <a:t>2020-12-07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2243930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94E577-2C87-4998-AEEB-4042E2FA362C}" type="datetimeFigureOut">
              <a:rPr lang="en-US" smtClean="0"/>
              <a:t>2020-12-07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3198586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94E577-2C87-4998-AEEB-4042E2FA362C}" type="datetimeFigureOut">
              <a:rPr lang="en-US" smtClean="0"/>
              <a:t>2020-12-07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35602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4E577-2C87-4998-AEEB-4042E2FA362C}" type="datetimeFigureOut">
              <a:rPr lang="en-US" smtClean="0"/>
              <a:t>2020-12-07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1169986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94E577-2C87-4998-AEEB-4042E2FA362C}" type="datetimeFigureOut">
              <a:rPr lang="en-US" smtClean="0"/>
              <a:t>2020-12-07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3650665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94E577-2C87-4998-AEEB-4042E2FA362C}" type="datetimeFigureOut">
              <a:rPr lang="en-US" smtClean="0"/>
              <a:t>2020-12-07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2850383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4E577-2C87-4998-AEEB-4042E2FA362C}" type="datetimeFigureOut">
              <a:rPr lang="en-US" smtClean="0"/>
              <a:t>2020-12-07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94717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4E577-2C87-4998-AEEB-4042E2FA362C}" type="datetimeFigureOut">
              <a:rPr lang="en-US" smtClean="0"/>
              <a:t>2020-12-07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A3A82-039C-4801-A284-4A60B6B88B39}" type="slidenum">
              <a:rPr lang="en-US" smtClean="0"/>
              <a:t>‹#›</a:t>
            </a:fld>
            <a:endParaRPr lang="en-US"/>
          </a:p>
        </p:txBody>
      </p:sp>
    </p:spTree>
    <p:extLst>
      <p:ext uri="{BB962C8B-B14F-4D97-AF65-F5344CB8AC3E}">
        <p14:creationId xmlns:p14="http://schemas.microsoft.com/office/powerpoint/2010/main" val="1731560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45D50-769C-4166-9104-423A3363434E}" type="datetimeFigureOut">
              <a:rPr lang="en-US" smtClean="0"/>
              <a:t>2020-12-07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46E60-3DB4-49FA-A4A8-EAB6184FB695}" type="slidenum">
              <a:rPr lang="en-US" smtClean="0"/>
              <a:t>‹#›</a:t>
            </a:fld>
            <a:endParaRPr lang="en-US"/>
          </a:p>
        </p:txBody>
      </p:sp>
    </p:spTree>
    <p:extLst>
      <p:ext uri="{BB962C8B-B14F-4D97-AF65-F5344CB8AC3E}">
        <p14:creationId xmlns:p14="http://schemas.microsoft.com/office/powerpoint/2010/main" val="3191689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94E577-2C87-4998-AEEB-4042E2FA362C}" type="datetimeFigureOut">
              <a:rPr lang="en-US" smtClean="0"/>
              <a:t>2020-12-07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A3A82-039C-4801-A284-4A60B6B88B39}" type="slidenum">
              <a:rPr lang="en-US" smtClean="0"/>
              <a:t>‹#›</a:t>
            </a:fld>
            <a:endParaRPr lang="en-US"/>
          </a:p>
        </p:txBody>
      </p:sp>
    </p:spTree>
    <p:extLst>
      <p:ext uri="{BB962C8B-B14F-4D97-AF65-F5344CB8AC3E}">
        <p14:creationId xmlns:p14="http://schemas.microsoft.com/office/powerpoint/2010/main" val="2784394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45D50-769C-4166-9104-423A3363434E}" type="datetimeFigureOut">
              <a:rPr lang="en-US" smtClean="0"/>
              <a:t>2020-12-07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546E60-3DB4-49FA-A4A8-EAB6184FB695}" type="slidenum">
              <a:rPr lang="en-US" smtClean="0"/>
              <a:t>‹#›</a:t>
            </a:fld>
            <a:endParaRPr lang="en-US"/>
          </a:p>
        </p:txBody>
      </p:sp>
    </p:spTree>
    <p:extLst>
      <p:ext uri="{BB962C8B-B14F-4D97-AF65-F5344CB8AC3E}">
        <p14:creationId xmlns:p14="http://schemas.microsoft.com/office/powerpoint/2010/main" val="1477213664"/>
      </p:ext>
    </p:extLst>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7">
            <a:extLst>
              <a:ext uri="{FF2B5EF4-FFF2-40B4-BE49-F238E27FC236}">
                <a16:creationId xmlns:a16="http://schemas.microsoft.com/office/drawing/2014/main" id="{0B3B9DBC-97CC-4A18-B4A6-66E2402922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9">
            <a:extLst>
              <a:ext uri="{FF2B5EF4-FFF2-40B4-BE49-F238E27FC236}">
                <a16:creationId xmlns:a16="http://schemas.microsoft.com/office/drawing/2014/main" id="{F4492644-1D84-449E-94E4-5FC5C873D3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92891" y="800429"/>
            <a:ext cx="10288966" cy="3799763"/>
          </a:xfrm>
        </p:spPr>
        <p:txBody>
          <a:bodyPr>
            <a:normAutofit fontScale="90000"/>
          </a:bodyPr>
          <a:lstStyle/>
          <a:p>
            <a:pPr algn="l"/>
            <a:r>
              <a:rPr lang="en-US" sz="5000" dirty="0">
                <a:solidFill>
                  <a:srgbClr val="FFFFFF"/>
                </a:solidFill>
              </a:rPr>
              <a:t/>
            </a:r>
            <a:br>
              <a:rPr lang="en-US" sz="5000" dirty="0">
                <a:solidFill>
                  <a:srgbClr val="FFFFFF"/>
                </a:solidFill>
              </a:rPr>
            </a:br>
            <a:r>
              <a:rPr lang="en-US" sz="5000" dirty="0">
                <a:solidFill>
                  <a:srgbClr val="FFFFFF"/>
                </a:solidFill>
              </a:rPr>
              <a:t/>
            </a:r>
            <a:br>
              <a:rPr lang="en-US" sz="5000" dirty="0">
                <a:solidFill>
                  <a:srgbClr val="FFFFFF"/>
                </a:solidFill>
              </a:rPr>
            </a:br>
            <a:r>
              <a:rPr lang="en-US" sz="5300" b="1" dirty="0">
                <a:solidFill>
                  <a:srgbClr val="FFFFFF"/>
                </a:solidFill>
                <a:latin typeface="Arial" panose="020B0604020202020204" pitchFamily="34" charset="0"/>
                <a:cs typeface="Arial" panose="020B0604020202020204" pitchFamily="34" charset="0"/>
              </a:rPr>
              <a:t>Paid Family Leave Policy Trends</a:t>
            </a:r>
            <a:r>
              <a:rPr lang="en-US" sz="4400" dirty="0">
                <a:solidFill>
                  <a:srgbClr val="FFFFFF"/>
                </a:solidFill>
                <a:latin typeface="Arial" panose="020B0604020202020204" pitchFamily="34" charset="0"/>
                <a:cs typeface="Arial" panose="020B0604020202020204" pitchFamily="34" charset="0"/>
              </a:rPr>
              <a:t/>
            </a:r>
            <a:br>
              <a:rPr lang="en-US" sz="4400" dirty="0">
                <a:solidFill>
                  <a:srgbClr val="FFFFFF"/>
                </a:solidFill>
                <a:latin typeface="Arial" panose="020B0604020202020204" pitchFamily="34" charset="0"/>
                <a:cs typeface="Arial" panose="020B0604020202020204" pitchFamily="34" charset="0"/>
              </a:rPr>
            </a:br>
            <a:r>
              <a:rPr lang="en-US" sz="4400" dirty="0">
                <a:solidFill>
                  <a:srgbClr val="FFFFFF"/>
                </a:solidFill>
                <a:latin typeface="Arial" panose="020B0604020202020204" pitchFamily="34" charset="0"/>
                <a:cs typeface="Arial" panose="020B0604020202020204" pitchFamily="34" charset="0"/>
              </a:rPr>
              <a:t>AAPA Conference 2020</a:t>
            </a:r>
            <a:r>
              <a:rPr lang="en-US" sz="1600" dirty="0">
                <a:solidFill>
                  <a:srgbClr val="FEFFFF"/>
                </a:solidFill>
              </a:rPr>
              <a:t/>
            </a:r>
            <a:br>
              <a:rPr lang="en-US" sz="1600" dirty="0">
                <a:solidFill>
                  <a:srgbClr val="FEFFFF"/>
                </a:solidFill>
              </a:rPr>
            </a:br>
            <a:r>
              <a:rPr lang="en-US" sz="4400" dirty="0">
                <a:solidFill>
                  <a:srgbClr val="FFFFFF"/>
                </a:solidFill>
              </a:rPr>
              <a:t/>
            </a:r>
            <a:br>
              <a:rPr lang="en-US" sz="4400" dirty="0">
                <a:solidFill>
                  <a:srgbClr val="FFFFFF"/>
                </a:solidFill>
              </a:rPr>
            </a:br>
            <a:r>
              <a:rPr lang="en-US" sz="2700" dirty="0">
                <a:solidFill>
                  <a:schemeClr val="bg1"/>
                </a:solidFill>
                <a:latin typeface="Arial" panose="020B0604020202020204" pitchFamily="34" charset="0"/>
                <a:cs typeface="Arial" panose="020B0604020202020204" pitchFamily="34" charset="0"/>
              </a:rPr>
              <a:t>Bill Connellan, Assistant Provost and Chief Bargainer</a:t>
            </a:r>
            <a:br>
              <a:rPr lang="en-US" sz="2700" dirty="0">
                <a:solidFill>
                  <a:schemeClr val="bg1"/>
                </a:solidFill>
                <a:latin typeface="Arial" panose="020B0604020202020204" pitchFamily="34" charset="0"/>
                <a:cs typeface="Arial" panose="020B0604020202020204" pitchFamily="34" charset="0"/>
              </a:rPr>
            </a:br>
            <a:r>
              <a:rPr lang="en-US" sz="2700" dirty="0">
                <a:solidFill>
                  <a:schemeClr val="bg1"/>
                </a:solidFill>
                <a:latin typeface="Arial" panose="020B0604020202020204" pitchFamily="34" charset="0"/>
                <a:cs typeface="Arial" panose="020B0604020202020204" pitchFamily="34" charset="0"/>
              </a:rPr>
              <a:t>Shannon Edwards, Director, University Benefits</a:t>
            </a:r>
            <a:br>
              <a:rPr lang="en-US" sz="2700" dirty="0">
                <a:solidFill>
                  <a:schemeClr val="bg1"/>
                </a:solidFill>
                <a:latin typeface="Arial" panose="020B0604020202020204" pitchFamily="34" charset="0"/>
                <a:cs typeface="Arial" panose="020B0604020202020204" pitchFamily="34" charset="0"/>
              </a:rPr>
            </a:br>
            <a:r>
              <a:rPr lang="en-US" sz="2700" dirty="0">
                <a:solidFill>
                  <a:schemeClr val="bg1"/>
                </a:solidFill>
                <a:latin typeface="Arial" panose="020B0604020202020204" pitchFamily="34" charset="0"/>
                <a:cs typeface="Arial" panose="020B0604020202020204" pitchFamily="34" charset="0"/>
              </a:rPr>
              <a:t>University of Florida</a:t>
            </a:r>
            <a:br>
              <a:rPr lang="en-US" sz="2700" dirty="0">
                <a:solidFill>
                  <a:schemeClr val="bg1"/>
                </a:solidFill>
                <a:latin typeface="Arial" panose="020B0604020202020204" pitchFamily="34" charset="0"/>
                <a:cs typeface="Arial" panose="020B0604020202020204" pitchFamily="34" charset="0"/>
              </a:rPr>
            </a:br>
            <a:r>
              <a:rPr lang="en-US" sz="2700" dirty="0">
                <a:solidFill>
                  <a:schemeClr val="bg1"/>
                </a:solidFill>
                <a:latin typeface="Arial" panose="020B0604020202020204" pitchFamily="34" charset="0"/>
                <a:cs typeface="Arial" panose="020B0604020202020204" pitchFamily="34" charset="0"/>
              </a:rPr>
              <a:t>December 11, 2020</a:t>
            </a:r>
            <a:r>
              <a:rPr lang="en-US" sz="2400" dirty="0"/>
              <a:t/>
            </a:r>
            <a:br>
              <a:rPr lang="en-US" sz="2400" dirty="0"/>
            </a:br>
            <a:endParaRPr lang="en-US" sz="5000" dirty="0">
              <a:solidFill>
                <a:srgbClr val="FFFFFF"/>
              </a:solidFill>
            </a:endParaRPr>
          </a:p>
        </p:txBody>
      </p:sp>
      <p:sp>
        <p:nvSpPr>
          <p:cNvPr id="50" name="Freeform 6">
            <a:extLst>
              <a:ext uri="{FF2B5EF4-FFF2-40B4-BE49-F238E27FC236}">
                <a16:creationId xmlns:a16="http://schemas.microsoft.com/office/drawing/2014/main" id="{94EE1A74-DEBF-434E-8B5E-7AB296ECBE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7">
            <a:extLst>
              <a:ext uri="{FF2B5EF4-FFF2-40B4-BE49-F238E27FC236}">
                <a16:creationId xmlns:a16="http://schemas.microsoft.com/office/drawing/2014/main" id="{8C7C4D4B-92D9-4FA4-A294-749E8574FF5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Rectangle 8">
            <a:extLst>
              <a:ext uri="{FF2B5EF4-FFF2-40B4-BE49-F238E27FC236}">
                <a16:creationId xmlns:a16="http://schemas.microsoft.com/office/drawing/2014/main" id="{BADA3358-2A3F-41B0-A458-6FD1DB3AF9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Rectangle 8">
            <a:extLst>
              <a:ext uri="{FF2B5EF4-FFF2-40B4-BE49-F238E27FC236}">
                <a16:creationId xmlns:a16="http://schemas.microsoft.com/office/drawing/2014/main" id="{E4737216-37B2-43AD-AB08-05BFCCEFC9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9889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827B839B-9ADE-406B-8590-F1CAEDED45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45">
            <a:extLst>
              <a:ext uri="{FF2B5EF4-FFF2-40B4-BE49-F238E27FC236}">
                <a16:creationId xmlns:a16="http://schemas.microsoft.com/office/drawing/2014/main" id="{CFE45BF0-46DB-408C-B5F7-7B11716805D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6">
            <a:extLst>
              <a:ext uri="{FF2B5EF4-FFF2-40B4-BE49-F238E27FC236}">
                <a16:creationId xmlns:a16="http://schemas.microsoft.com/office/drawing/2014/main" id="{2AEBC8F2-97B1-41B4-93F1-2D289E197F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7">
            <a:extLst>
              <a:ext uri="{FF2B5EF4-FFF2-40B4-BE49-F238E27FC236}">
                <a16:creationId xmlns:a16="http://schemas.microsoft.com/office/drawing/2014/main" id="{472E3A19-F5D5-48FC-BB9C-48C2F68F59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4">
            <a:extLst>
              <a:ext uri="{FF2B5EF4-FFF2-40B4-BE49-F238E27FC236}">
                <a16:creationId xmlns:a16="http://schemas.microsoft.com/office/drawing/2014/main" id="{7A62E32F-BB65-43A8-8EB5-92346890E5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17">
            <a:extLst>
              <a:ext uri="{FF2B5EF4-FFF2-40B4-BE49-F238E27FC236}">
                <a16:creationId xmlns:a16="http://schemas.microsoft.com/office/drawing/2014/main" id="{14E91B64-9FCC-451E-AFB4-A827D6329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900" dirty="0">
                <a:solidFill>
                  <a:srgbClr val="FFFFFF"/>
                </a:solidFill>
                <a:latin typeface="Arial Black" panose="020B0A04020102020204" pitchFamily="34" charset="0"/>
                <a:cs typeface="Arial" panose="020B0604020202020204" pitchFamily="34" charset="0"/>
              </a:rPr>
              <a:t>BACKGROUND</a:t>
            </a:r>
          </a:p>
        </p:txBody>
      </p:sp>
      <p:sp>
        <p:nvSpPr>
          <p:cNvPr id="3" name="Content Placeholder 2"/>
          <p:cNvSpPr>
            <a:spLocks noGrp="1"/>
          </p:cNvSpPr>
          <p:nvPr>
            <p:ph idx="1"/>
          </p:nvPr>
        </p:nvSpPr>
        <p:spPr>
          <a:xfrm>
            <a:off x="1367624" y="2490436"/>
            <a:ext cx="10414666" cy="3567173"/>
          </a:xfrm>
        </p:spPr>
        <p:txBody>
          <a:bodyPr anchor="ctr">
            <a:normAutofit/>
          </a:bodyPr>
          <a:lstStyle/>
          <a:p>
            <a:pPr lvl="0"/>
            <a:r>
              <a:rPr lang="en-US" sz="3200" dirty="0">
                <a:latin typeface="Arial" panose="020B0604020202020204" pitchFamily="34" charset="0"/>
                <a:cs typeface="Arial" panose="020B0604020202020204" pitchFamily="34" charset="0"/>
              </a:rPr>
              <a:t>Bargaining new 3-year contract</a:t>
            </a:r>
          </a:p>
          <a:p>
            <a:pPr lvl="0"/>
            <a:r>
              <a:rPr lang="en-US" sz="3200" dirty="0">
                <a:latin typeface="Arial" panose="020B0604020202020204" pitchFamily="34" charset="0"/>
                <a:cs typeface="Arial" panose="020B0604020202020204" pitchFamily="34" charset="0"/>
              </a:rPr>
              <a:t>18 months to bargain</a:t>
            </a:r>
          </a:p>
          <a:p>
            <a:pPr lvl="0"/>
            <a:r>
              <a:rPr lang="en-US" sz="3200" dirty="0">
                <a:latin typeface="Arial" panose="020B0604020202020204" pitchFamily="34" charset="0"/>
                <a:cs typeface="Arial" panose="020B0604020202020204" pitchFamily="34" charset="0"/>
              </a:rPr>
              <a:t>Complicated issues</a:t>
            </a:r>
          </a:p>
          <a:p>
            <a:pPr lvl="0"/>
            <a:r>
              <a:rPr lang="en-US" sz="3200" dirty="0">
                <a:latin typeface="Arial" panose="020B0604020202020204" pitchFamily="34" charset="0"/>
                <a:cs typeface="Arial" panose="020B0604020202020204" pitchFamily="34" charset="0"/>
              </a:rPr>
              <a:t>Union team of 10 had never been at table</a:t>
            </a:r>
          </a:p>
          <a:p>
            <a:r>
              <a:rPr lang="en-US" sz="3200" dirty="0">
                <a:latin typeface="Arial" panose="020B0604020202020204" pitchFamily="34" charset="0"/>
                <a:cs typeface="Arial" panose="020B0604020202020204" pitchFamily="34" charset="0"/>
              </a:rPr>
              <a:t>University team had 2 new members</a:t>
            </a:r>
          </a:p>
          <a:p>
            <a:pPr marL="0" indent="0">
              <a:buNone/>
            </a:pPr>
            <a:endParaRPr lang="en-US" sz="2400" dirty="0"/>
          </a:p>
        </p:txBody>
      </p:sp>
    </p:spTree>
    <p:extLst>
      <p:ext uri="{BB962C8B-B14F-4D97-AF65-F5344CB8AC3E}">
        <p14:creationId xmlns:p14="http://schemas.microsoft.com/office/powerpoint/2010/main" val="3682335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827B839B-9ADE-406B-8590-F1CAEDED45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45">
            <a:extLst>
              <a:ext uri="{FF2B5EF4-FFF2-40B4-BE49-F238E27FC236}">
                <a16:creationId xmlns:a16="http://schemas.microsoft.com/office/drawing/2014/main" id="{CFE45BF0-46DB-408C-B5F7-7B11716805D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6">
            <a:extLst>
              <a:ext uri="{FF2B5EF4-FFF2-40B4-BE49-F238E27FC236}">
                <a16:creationId xmlns:a16="http://schemas.microsoft.com/office/drawing/2014/main" id="{2AEBC8F2-97B1-41B4-93F1-2D289E197F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7">
            <a:extLst>
              <a:ext uri="{FF2B5EF4-FFF2-40B4-BE49-F238E27FC236}">
                <a16:creationId xmlns:a16="http://schemas.microsoft.com/office/drawing/2014/main" id="{472E3A19-F5D5-48FC-BB9C-48C2F68F59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4">
            <a:extLst>
              <a:ext uri="{FF2B5EF4-FFF2-40B4-BE49-F238E27FC236}">
                <a16:creationId xmlns:a16="http://schemas.microsoft.com/office/drawing/2014/main" id="{7A62E32F-BB65-43A8-8EB5-92346890E5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17">
            <a:extLst>
              <a:ext uri="{FF2B5EF4-FFF2-40B4-BE49-F238E27FC236}">
                <a16:creationId xmlns:a16="http://schemas.microsoft.com/office/drawing/2014/main" id="{14E91B64-9FCC-451E-AFB4-A827D6329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900" dirty="0">
                <a:solidFill>
                  <a:srgbClr val="FFFFFF"/>
                </a:solidFill>
                <a:latin typeface="Arial Black" panose="020B0A04020102020204" pitchFamily="34" charset="0"/>
                <a:cs typeface="Arial" panose="020B0604020202020204" pitchFamily="34" charset="0"/>
              </a:rPr>
              <a:t>SIGNATURE PROVISION</a:t>
            </a:r>
          </a:p>
        </p:txBody>
      </p:sp>
      <p:sp>
        <p:nvSpPr>
          <p:cNvPr id="3" name="Content Placeholder 2"/>
          <p:cNvSpPr>
            <a:spLocks noGrp="1"/>
          </p:cNvSpPr>
          <p:nvPr>
            <p:ph idx="1"/>
          </p:nvPr>
        </p:nvSpPr>
        <p:spPr>
          <a:xfrm>
            <a:off x="1367624" y="2490436"/>
            <a:ext cx="10414666" cy="3567173"/>
          </a:xfrm>
        </p:spPr>
        <p:txBody>
          <a:bodyPr anchor="ctr">
            <a:normAutofit/>
          </a:bodyPr>
          <a:lstStyle/>
          <a:p>
            <a:r>
              <a:rPr lang="en-US" sz="3200" dirty="0">
                <a:latin typeface="Arial" panose="020B0604020202020204" pitchFamily="34" charset="0"/>
                <a:cs typeface="Arial" panose="020B0604020202020204" pitchFamily="34" charset="0"/>
              </a:rPr>
              <a:t>We believe it is a national model</a:t>
            </a:r>
          </a:p>
          <a:p>
            <a:r>
              <a:rPr lang="en-US" sz="3200" dirty="0">
                <a:latin typeface="Arial" panose="020B0604020202020204" pitchFamily="34" charset="0"/>
                <a:cs typeface="Arial" panose="020B0604020202020204" pitchFamily="34" charset="0"/>
              </a:rPr>
              <a:t>Designed by Shannon Edwards and her HR team</a:t>
            </a:r>
          </a:p>
          <a:p>
            <a:r>
              <a:rPr lang="en-US" sz="3200" dirty="0">
                <a:latin typeface="Arial" panose="020B0604020202020204" pitchFamily="34" charset="0"/>
                <a:cs typeface="Arial" panose="020B0604020202020204" pitchFamily="34" charset="0"/>
              </a:rPr>
              <a:t>Could expand in future years</a:t>
            </a:r>
          </a:p>
          <a:p>
            <a:r>
              <a:rPr lang="en-US" sz="3200" dirty="0">
                <a:latin typeface="Arial" panose="020B0604020202020204" pitchFamily="34" charset="0"/>
                <a:cs typeface="Arial" panose="020B0604020202020204" pitchFamily="34" charset="0"/>
              </a:rPr>
              <a:t>We are happy to talk with any who might be interested in pursuing</a:t>
            </a:r>
          </a:p>
          <a:p>
            <a:pPr marL="0" indent="0">
              <a:buNone/>
            </a:pPr>
            <a:endParaRPr lang="en-US" sz="2400" dirty="0"/>
          </a:p>
        </p:txBody>
      </p:sp>
    </p:spTree>
    <p:extLst>
      <p:ext uri="{BB962C8B-B14F-4D97-AF65-F5344CB8AC3E}">
        <p14:creationId xmlns:p14="http://schemas.microsoft.com/office/powerpoint/2010/main" val="1190301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3B57DD-3D7B-A04B-9181-A1CDC91B1ACF}"/>
              </a:ext>
            </a:extLst>
          </p:cNvPr>
          <p:cNvPicPr>
            <a:picLocks noChangeAspect="1"/>
          </p:cNvPicPr>
          <p:nvPr/>
        </p:nvPicPr>
        <p:blipFill>
          <a:blip r:embed="rId3">
            <a:alphaModFix amt="51000"/>
          </a:blip>
          <a:stretch>
            <a:fillRect/>
          </a:stretch>
        </p:blipFill>
        <p:spPr>
          <a:xfrm>
            <a:off x="159543" y="201940"/>
            <a:ext cx="11872912" cy="6513756"/>
          </a:xfrm>
          <a:prstGeom prst="rect">
            <a:avLst/>
          </a:prstGeom>
        </p:spPr>
      </p:pic>
      <p:sp>
        <p:nvSpPr>
          <p:cNvPr id="6" name="Title 1">
            <a:extLst>
              <a:ext uri="{FF2B5EF4-FFF2-40B4-BE49-F238E27FC236}">
                <a16:creationId xmlns:a16="http://schemas.microsoft.com/office/drawing/2014/main" id="{B8A0EE4A-BF94-BC43-B7CB-2D61D634C31E}"/>
              </a:ext>
            </a:extLst>
          </p:cNvPr>
          <p:cNvSpPr txBox="1">
            <a:spLocks/>
          </p:cNvSpPr>
          <p:nvPr/>
        </p:nvSpPr>
        <p:spPr>
          <a:xfrm>
            <a:off x="1004280" y="6272136"/>
            <a:ext cx="10183439" cy="3851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algn="ctr"/>
            <a:endParaRPr lang="en-US" sz="1800" i="1" dirty="0">
              <a:solidFill>
                <a:schemeClr val="bg1"/>
              </a:solidFill>
              <a:effectLst>
                <a:outerShdw blurRad="139700" algn="ctr" rotWithShape="0">
                  <a:prstClr val="black">
                    <a:alpha val="25000"/>
                  </a:prstClr>
                </a:outerShdw>
              </a:effectLst>
              <a:latin typeface="Palatino" pitchFamily="2" charset="77"/>
              <a:ea typeface="Palatino" pitchFamily="2" charset="77"/>
            </a:endParaRPr>
          </a:p>
        </p:txBody>
      </p:sp>
      <p:pic>
        <p:nvPicPr>
          <p:cNvPr id="2" name="Picture 1">
            <a:extLst>
              <a:ext uri="{FF2B5EF4-FFF2-40B4-BE49-F238E27FC236}">
                <a16:creationId xmlns:a16="http://schemas.microsoft.com/office/drawing/2014/main" id="{E9CD8D70-E9CF-BE4C-96CE-BB6C7DA0683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43597" y="1660659"/>
            <a:ext cx="10104803" cy="3536681"/>
          </a:xfrm>
          <a:prstGeom prst="rect">
            <a:avLst/>
          </a:prstGeom>
          <a:effectLst>
            <a:outerShdw blurRad="203200" algn="ctr" rotWithShape="0">
              <a:prstClr val="black">
                <a:alpha val="36000"/>
              </a:prstClr>
            </a:outerShdw>
          </a:effectLst>
        </p:spPr>
      </p:pic>
    </p:spTree>
    <p:extLst>
      <p:ext uri="{BB962C8B-B14F-4D97-AF65-F5344CB8AC3E}">
        <p14:creationId xmlns:p14="http://schemas.microsoft.com/office/powerpoint/2010/main" val="1252590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1701-6890-4A79-AE91-A8B1B6161E72}"/>
              </a:ext>
            </a:extLst>
          </p:cNvPr>
          <p:cNvSpPr>
            <a:spLocks noGrp="1"/>
          </p:cNvSpPr>
          <p:nvPr>
            <p:ph type="title"/>
          </p:nvPr>
        </p:nvSpPr>
        <p:spPr>
          <a:xfrm>
            <a:off x="1187986" y="2528597"/>
            <a:ext cx="9221801" cy="1391172"/>
          </a:xfrm>
        </p:spPr>
        <p:txBody>
          <a:bodyPr>
            <a:normAutofit fontScale="90000"/>
          </a:bodyPr>
          <a:lstStyle/>
          <a:p>
            <a:pPr algn="ctr"/>
            <a:r>
              <a:rPr lang="en-US" sz="5400" b="1" dirty="0">
                <a:solidFill>
                  <a:srgbClr val="06487E"/>
                </a:solidFill>
                <a:latin typeface="Arial Black" panose="020B0604020202020204" pitchFamily="34" charset="0"/>
              </a:rPr>
              <a:t>ARTICLE 21 </a:t>
            </a:r>
            <a:br>
              <a:rPr lang="en-US" sz="5400" b="1" dirty="0">
                <a:solidFill>
                  <a:srgbClr val="06487E"/>
                </a:solidFill>
                <a:latin typeface="Arial Black" panose="020B0604020202020204" pitchFamily="34" charset="0"/>
              </a:rPr>
            </a:br>
            <a:r>
              <a:rPr lang="en-US" sz="5400" b="1" dirty="0">
                <a:solidFill>
                  <a:srgbClr val="06487E"/>
                </a:solidFill>
                <a:latin typeface="Arial Black" panose="020B0604020202020204" pitchFamily="34" charset="0"/>
              </a:rPr>
              <a:t>Other Leaves</a:t>
            </a:r>
            <a:endParaRPr lang="en-US" sz="5400" dirty="0"/>
          </a:p>
        </p:txBody>
      </p:sp>
    </p:spTree>
    <p:extLst>
      <p:ext uri="{BB962C8B-B14F-4D97-AF65-F5344CB8AC3E}">
        <p14:creationId xmlns:p14="http://schemas.microsoft.com/office/powerpoint/2010/main" val="3700255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1701-6890-4A79-AE91-A8B1B6161E72}"/>
              </a:ext>
            </a:extLst>
          </p:cNvPr>
          <p:cNvSpPr>
            <a:spLocks noGrp="1"/>
          </p:cNvSpPr>
          <p:nvPr>
            <p:ph type="title"/>
          </p:nvPr>
        </p:nvSpPr>
        <p:spPr>
          <a:xfrm>
            <a:off x="1187986" y="2938231"/>
            <a:ext cx="9221801" cy="981537"/>
          </a:xfrm>
        </p:spPr>
        <p:txBody>
          <a:bodyPr>
            <a:normAutofit fontScale="90000"/>
          </a:bodyPr>
          <a:lstStyle/>
          <a:p>
            <a:pPr algn="ctr"/>
            <a:r>
              <a:rPr lang="en-US" sz="5400" b="1" dirty="0">
                <a:solidFill>
                  <a:srgbClr val="06487E"/>
                </a:solidFill>
                <a:latin typeface="Arial Black" panose="020B0604020202020204" pitchFamily="34" charset="0"/>
              </a:rPr>
              <a:t>PAID PARENTAL AND MEDICAL LEAVE</a:t>
            </a:r>
            <a:endParaRPr lang="en-US" sz="5400" dirty="0"/>
          </a:p>
        </p:txBody>
      </p:sp>
    </p:spTree>
    <p:extLst>
      <p:ext uri="{BB962C8B-B14F-4D97-AF65-F5344CB8AC3E}">
        <p14:creationId xmlns:p14="http://schemas.microsoft.com/office/powerpoint/2010/main" val="1467368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2899340-BBBA-B647-A327-1349F65CFC95}"/>
              </a:ext>
            </a:extLst>
          </p:cNvPr>
          <p:cNvPicPr>
            <a:picLocks noChangeAspect="1"/>
          </p:cNvPicPr>
          <p:nvPr/>
        </p:nvPicPr>
        <p:blipFill>
          <a:blip r:embed="rId2"/>
          <a:stretch>
            <a:fillRect/>
          </a:stretch>
        </p:blipFill>
        <p:spPr>
          <a:xfrm>
            <a:off x="-30480" y="6143363"/>
            <a:ext cx="12222480" cy="718969"/>
          </a:xfrm>
          <a:prstGeom prst="rect">
            <a:avLst/>
          </a:prstGeom>
        </p:spPr>
      </p:pic>
      <p:pic>
        <p:nvPicPr>
          <p:cNvPr id="4" name="Picture 3" descr="A picture containing flower, bird&#10;&#10;Description automatically generated">
            <a:extLst>
              <a:ext uri="{FF2B5EF4-FFF2-40B4-BE49-F238E27FC236}">
                <a16:creationId xmlns:a16="http://schemas.microsoft.com/office/drawing/2014/main" id="{AC90338D-6C11-1A4D-8B61-25EDB7FD9C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947333"/>
            <a:ext cx="6437376" cy="5364480"/>
          </a:xfrm>
          <a:prstGeom prst="rect">
            <a:avLst/>
          </a:prstGeom>
        </p:spPr>
      </p:pic>
      <p:pic>
        <p:nvPicPr>
          <p:cNvPr id="13" name="Picture 12">
            <a:extLst>
              <a:ext uri="{FF2B5EF4-FFF2-40B4-BE49-F238E27FC236}">
                <a16:creationId xmlns:a16="http://schemas.microsoft.com/office/drawing/2014/main" id="{D405559D-D91D-FB4F-8EF8-8A55CB5EB70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52400" y="947333"/>
            <a:ext cx="6437376" cy="5364480"/>
          </a:xfrm>
          <a:prstGeom prst="rect">
            <a:avLst/>
          </a:prstGeom>
        </p:spPr>
      </p:pic>
      <p:sp>
        <p:nvSpPr>
          <p:cNvPr id="5" name="TextBox 4">
            <a:extLst>
              <a:ext uri="{FF2B5EF4-FFF2-40B4-BE49-F238E27FC236}">
                <a16:creationId xmlns:a16="http://schemas.microsoft.com/office/drawing/2014/main" id="{10E1AA2D-9031-9F4F-ACA1-A79D1FCCEB27}"/>
              </a:ext>
            </a:extLst>
          </p:cNvPr>
          <p:cNvSpPr txBox="1"/>
          <p:nvPr/>
        </p:nvSpPr>
        <p:spPr>
          <a:xfrm>
            <a:off x="10713720" y="2880360"/>
            <a:ext cx="184731" cy="369332"/>
          </a:xfrm>
          <a:prstGeom prst="rect">
            <a:avLst/>
          </a:prstGeom>
          <a:noFill/>
        </p:spPr>
        <p:txBody>
          <a:bodyPr wrap="none" rtlCol="0">
            <a:spAutoFit/>
          </a:bodyPr>
          <a:lstStyle/>
          <a:p>
            <a:endParaRPr lang="en-US" dirty="0"/>
          </a:p>
        </p:txBody>
      </p:sp>
      <p:sp>
        <p:nvSpPr>
          <p:cNvPr id="16" name="Title 1">
            <a:extLst>
              <a:ext uri="{FF2B5EF4-FFF2-40B4-BE49-F238E27FC236}">
                <a16:creationId xmlns:a16="http://schemas.microsoft.com/office/drawing/2014/main" id="{6DC837E0-64B8-514B-BF30-F4A24C7B7117}"/>
              </a:ext>
            </a:extLst>
          </p:cNvPr>
          <p:cNvSpPr txBox="1">
            <a:spLocks/>
          </p:cNvSpPr>
          <p:nvPr/>
        </p:nvSpPr>
        <p:spPr>
          <a:xfrm>
            <a:off x="6286168" y="1391561"/>
            <a:ext cx="5394237" cy="4798147"/>
          </a:xfrm>
          <a:prstGeom prst="rect">
            <a:avLst/>
          </a:prstGeom>
        </p:spPr>
        <p:txBody>
          <a:bodyPr vert="horz" lIns="91440" tIns="45720" rIns="91440" bIns="45720" rtlCol="0" anchor="t">
            <a:normAutofit fontScale="92500" lnSpcReduction="10000"/>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marL="285750" indent="-285750">
              <a:lnSpc>
                <a:spcPct val="120000"/>
              </a:lnSpc>
              <a:buClr>
                <a:srgbClr val="80BE63"/>
              </a:buClr>
              <a:buSzPct val="60000"/>
              <a:buFont typeface="Century Gothic" panose="020B0502020202020204" pitchFamily="34" charset="0"/>
              <a:buChar char="►"/>
            </a:pPr>
            <a:r>
              <a:rPr lang="en-US" sz="1800" b="0" dirty="0">
                <a:solidFill>
                  <a:schemeClr val="tx1"/>
                </a:solidFill>
                <a:latin typeface="Century Gothic" panose="020B0502020202020204" pitchFamily="34" charset="0"/>
                <a:cs typeface="Arial" panose="020B0604020202020204" pitchFamily="34" charset="0"/>
              </a:rPr>
              <a:t>Provides up to 8 weeks of paid family leave in a rolling 24-month period for full-time faculty and staff to support improved work-life balance and to protect against income loss during major life events. </a:t>
            </a:r>
          </a:p>
          <a:p>
            <a:pPr marL="285750" indent="-285750">
              <a:lnSpc>
                <a:spcPct val="120000"/>
              </a:lnSpc>
              <a:buClr>
                <a:srgbClr val="80BE63"/>
              </a:buClr>
              <a:buSzPct val="80000"/>
              <a:buFont typeface="Century Gothic" panose="020B0502020202020204" pitchFamily="34" charset="0"/>
              <a:buChar char="►"/>
            </a:pPr>
            <a:endParaRPr lang="en-US" sz="1800" b="0" dirty="0">
              <a:solidFill>
                <a:schemeClr val="tx1"/>
              </a:solidFill>
              <a:latin typeface="Century Gothic" panose="020B0502020202020204" pitchFamily="34" charset="0"/>
            </a:endParaRPr>
          </a:p>
          <a:p>
            <a:pPr marL="285750" indent="-285750">
              <a:buClr>
                <a:srgbClr val="80BE63"/>
              </a:buClr>
              <a:buSzPct val="60000"/>
              <a:buFont typeface="Century Gothic" panose="020B0502020202020204" pitchFamily="34" charset="0"/>
              <a:buChar char="►"/>
            </a:pPr>
            <a:r>
              <a:rPr lang="en-US" sz="1800" b="0" dirty="0">
                <a:solidFill>
                  <a:schemeClr val="tx1"/>
                </a:solidFill>
                <a:latin typeface="Century Gothic" panose="020B0502020202020204" pitchFamily="34" charset="0"/>
                <a:cs typeface="Arial" panose="020B0604020202020204" pitchFamily="34" charset="0"/>
              </a:rPr>
              <a:t>These 8 weeks count toward FMLA entitlement. Employees can use this time in one of two ways:</a:t>
            </a:r>
          </a:p>
          <a:p>
            <a:pPr marL="285750" indent="-285750">
              <a:buClr>
                <a:srgbClr val="80BE63"/>
              </a:buClr>
              <a:buSzPct val="80000"/>
              <a:buFont typeface="Century Gothic" panose="020B0502020202020204" pitchFamily="34" charset="0"/>
              <a:buChar char="►"/>
            </a:pPr>
            <a:endParaRPr lang="en-US" sz="1800" dirty="0">
              <a:latin typeface="Century Gothic" panose="020B0502020202020204" pitchFamily="34" charset="0"/>
            </a:endParaRPr>
          </a:p>
          <a:p>
            <a:pPr marL="742950" lvl="1" indent="-285750">
              <a:buClr>
                <a:srgbClr val="80BE63"/>
              </a:buClr>
              <a:buSzPct val="60000"/>
              <a:buFont typeface="Century Gothic" panose="020B0502020202020204" pitchFamily="34" charset="0"/>
              <a:buChar char="►"/>
            </a:pPr>
            <a:r>
              <a:rPr lang="en-US" b="1" dirty="0">
                <a:latin typeface="Century Gothic" panose="020B0502020202020204" pitchFamily="34" charset="0"/>
              </a:rPr>
              <a:t>Parental</a:t>
            </a:r>
            <a:r>
              <a:rPr lang="en-US" dirty="0">
                <a:latin typeface="Century Gothic" panose="020B0502020202020204" pitchFamily="34" charset="0"/>
              </a:rPr>
              <a:t>: to cover absences related to parental leave (</a:t>
            </a:r>
            <a:r>
              <a:rPr lang="en-US" dirty="0">
                <a:solidFill>
                  <a:srgbClr val="EE6F26"/>
                </a:solidFill>
                <a:latin typeface="Century Gothic" panose="020B0502020202020204" pitchFamily="34" charset="0"/>
              </a:rPr>
              <a:t>birth, adoption, fostering</a:t>
            </a:r>
            <a:r>
              <a:rPr lang="en-US" dirty="0">
                <a:latin typeface="Century Gothic" panose="020B0502020202020204" pitchFamily="34" charset="0"/>
              </a:rPr>
              <a:t>)</a:t>
            </a:r>
          </a:p>
          <a:p>
            <a:pPr marL="742950" lvl="1" indent="-285750">
              <a:buClr>
                <a:srgbClr val="80BE63"/>
              </a:buClr>
              <a:buSzPct val="60000"/>
              <a:buFont typeface="Century Gothic" panose="020B0502020202020204" pitchFamily="34" charset="0"/>
              <a:buChar char="►"/>
            </a:pPr>
            <a:r>
              <a:rPr lang="en-US" b="1" dirty="0">
                <a:latin typeface="Century Gothic" panose="020B0502020202020204" pitchFamily="34" charset="0"/>
              </a:rPr>
              <a:t>Medical</a:t>
            </a:r>
            <a:r>
              <a:rPr lang="en-US" dirty="0">
                <a:latin typeface="Century Gothic" panose="020B0502020202020204" pitchFamily="34" charset="0"/>
              </a:rPr>
              <a:t>: a </a:t>
            </a:r>
            <a:r>
              <a:rPr lang="en-US" dirty="0">
                <a:solidFill>
                  <a:srgbClr val="EE6F26"/>
                </a:solidFill>
                <a:latin typeface="Century Gothic" panose="020B0502020202020204" pitchFamily="34" charset="0"/>
              </a:rPr>
              <a:t>personal illness/injury</a:t>
            </a:r>
            <a:r>
              <a:rPr lang="en-US" dirty="0">
                <a:latin typeface="Century Gothic" panose="020B0502020202020204" pitchFamily="34" charset="0"/>
              </a:rPr>
              <a:t>, or an </a:t>
            </a:r>
            <a:r>
              <a:rPr lang="en-US" dirty="0">
                <a:solidFill>
                  <a:srgbClr val="EE6F26"/>
                </a:solidFill>
                <a:latin typeface="Century Gothic" panose="020B0502020202020204" pitchFamily="34" charset="0"/>
              </a:rPr>
              <a:t>immediate family member’s </a:t>
            </a:r>
            <a:r>
              <a:rPr lang="en-US" dirty="0">
                <a:latin typeface="Century Gothic" panose="020B0502020202020204" pitchFamily="34" charset="0"/>
              </a:rPr>
              <a:t>serious</a:t>
            </a:r>
            <a:r>
              <a:rPr lang="en-US" dirty="0">
                <a:solidFill>
                  <a:srgbClr val="FC5D04"/>
                </a:solidFill>
                <a:latin typeface="Century Gothic" panose="020B0502020202020204" pitchFamily="34" charset="0"/>
              </a:rPr>
              <a:t> </a:t>
            </a:r>
            <a:r>
              <a:rPr lang="en-US" dirty="0">
                <a:latin typeface="Century Gothic" panose="020B0502020202020204" pitchFamily="34" charset="0"/>
              </a:rPr>
              <a:t>illness/injury </a:t>
            </a:r>
          </a:p>
          <a:p>
            <a:pPr marL="742950" lvl="1" indent="-285750">
              <a:buClr>
                <a:srgbClr val="80BE63"/>
              </a:buClr>
              <a:buSzPct val="80000"/>
              <a:buFont typeface="Century Gothic" panose="020B0502020202020204" pitchFamily="34" charset="0"/>
              <a:buChar char="►"/>
            </a:pPr>
            <a:endParaRPr lang="en-US" dirty="0">
              <a:latin typeface="Century Gothic" panose="020B0502020202020204" pitchFamily="34" charset="0"/>
            </a:endParaRPr>
          </a:p>
          <a:p>
            <a:pPr marL="285750" indent="-285750">
              <a:buClr>
                <a:srgbClr val="80BE63"/>
              </a:buClr>
              <a:buSzPct val="60000"/>
              <a:buFont typeface="Century Gothic" panose="020B0502020202020204" pitchFamily="34" charset="0"/>
              <a:buChar char="►"/>
            </a:pPr>
            <a:r>
              <a:rPr lang="en-US" sz="1800" b="0" dirty="0">
                <a:solidFill>
                  <a:schemeClr val="tx1"/>
                </a:solidFill>
                <a:latin typeface="Century Gothic" panose="020B0502020202020204" pitchFamily="34" charset="0"/>
                <a:cs typeface="Arial" panose="020B0604020202020204" pitchFamily="34" charset="0"/>
              </a:rPr>
              <a:t>Employees are not required to exhaust their accrued leave in order to use this benefit.</a:t>
            </a:r>
            <a:r>
              <a:rPr lang="en-US" sz="1800" dirty="0">
                <a:latin typeface="Century Gothic" panose="020B0502020202020204" pitchFamily="34" charset="0"/>
                <a:cs typeface="Arial" panose="020B0604020202020204" pitchFamily="34" charset="0"/>
              </a:rPr>
              <a:t> </a:t>
            </a:r>
          </a:p>
        </p:txBody>
      </p:sp>
      <p:sp>
        <p:nvSpPr>
          <p:cNvPr id="9" name="Rectangle 8">
            <a:extLst>
              <a:ext uri="{FF2B5EF4-FFF2-40B4-BE49-F238E27FC236}">
                <a16:creationId xmlns:a16="http://schemas.microsoft.com/office/drawing/2014/main" id="{AC163364-6322-4607-9C6F-83134A5469CE}"/>
              </a:ext>
            </a:extLst>
          </p:cNvPr>
          <p:cNvSpPr/>
          <p:nvPr/>
        </p:nvSpPr>
        <p:spPr>
          <a:xfrm>
            <a:off x="12267" y="6143363"/>
            <a:ext cx="3789820" cy="261610"/>
          </a:xfrm>
          <a:prstGeom prst="rect">
            <a:avLst/>
          </a:prstGeom>
        </p:spPr>
        <p:txBody>
          <a:bodyPr wrap="none">
            <a:spAutoFit/>
          </a:bodyPr>
          <a:lstStyle/>
          <a:p>
            <a:r>
              <a:rPr lang="en-US" sz="1100" i="1" dirty="0">
                <a:solidFill>
                  <a:schemeClr val="bg2">
                    <a:lumMod val="50000"/>
                  </a:schemeClr>
                </a:solidFill>
                <a:latin typeface="Century Gothic" panose="020B0502020202020204" pitchFamily="34" charset="0"/>
              </a:rPr>
              <a:t>Paid Family Leave is available beginning Jan. 1, 2021</a:t>
            </a:r>
            <a:endParaRPr lang="en-US" sz="1100" dirty="0">
              <a:solidFill>
                <a:schemeClr val="bg2">
                  <a:lumMod val="50000"/>
                </a:schemeClr>
              </a:solidFill>
              <a:latin typeface="Century Gothic" panose="020B0502020202020204" pitchFamily="34" charset="0"/>
            </a:endParaRPr>
          </a:p>
        </p:txBody>
      </p:sp>
      <p:sp>
        <p:nvSpPr>
          <p:cNvPr id="2" name="Title 1">
            <a:extLst>
              <a:ext uri="{FF2B5EF4-FFF2-40B4-BE49-F238E27FC236}">
                <a16:creationId xmlns:a16="http://schemas.microsoft.com/office/drawing/2014/main" id="{C4C8A280-A322-4422-A96F-2ED713F87EC3}"/>
              </a:ext>
            </a:extLst>
          </p:cNvPr>
          <p:cNvSpPr>
            <a:spLocks noGrp="1"/>
          </p:cNvSpPr>
          <p:nvPr>
            <p:ph type="title"/>
          </p:nvPr>
        </p:nvSpPr>
        <p:spPr>
          <a:xfrm>
            <a:off x="321546" y="246665"/>
            <a:ext cx="11268424" cy="944544"/>
          </a:xfrm>
        </p:spPr>
        <p:txBody>
          <a:bodyPr>
            <a:normAutofit/>
          </a:bodyPr>
          <a:lstStyle/>
          <a:p>
            <a:r>
              <a:rPr lang="en-US" sz="3600" b="1" dirty="0">
                <a:solidFill>
                  <a:srgbClr val="06487E"/>
                </a:solidFill>
                <a:latin typeface="Arial Black" panose="020B0604020202020204" pitchFamily="34" charset="0"/>
              </a:rPr>
              <a:t>NEW! PAID PARENTAL AND MEDICAL LEAVE</a:t>
            </a:r>
            <a:endParaRPr lang="en-US" dirty="0"/>
          </a:p>
        </p:txBody>
      </p:sp>
    </p:spTree>
    <p:extLst>
      <p:ext uri="{BB962C8B-B14F-4D97-AF65-F5344CB8AC3E}">
        <p14:creationId xmlns:p14="http://schemas.microsoft.com/office/powerpoint/2010/main" val="1499074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57AD1-F24C-4D23-A0E1-3BFC6DB118C4}"/>
              </a:ext>
            </a:extLst>
          </p:cNvPr>
          <p:cNvSpPr>
            <a:spLocks noGrp="1"/>
          </p:cNvSpPr>
          <p:nvPr>
            <p:ph type="title"/>
          </p:nvPr>
        </p:nvSpPr>
        <p:spPr>
          <a:xfrm>
            <a:off x="369651" y="291403"/>
            <a:ext cx="10984149" cy="815485"/>
          </a:xfrm>
        </p:spPr>
        <p:txBody>
          <a:bodyPr/>
          <a:lstStyle/>
          <a:p>
            <a:r>
              <a:rPr lang="en-US" sz="3600" b="1" dirty="0">
                <a:solidFill>
                  <a:srgbClr val="06487E"/>
                </a:solidFill>
                <a:latin typeface="Arial Black" panose="020B0604020202020204" pitchFamily="34" charset="0"/>
              </a:rPr>
              <a:t>PAID </a:t>
            </a:r>
            <a:r>
              <a:rPr lang="en-US" sz="3600" b="1" dirty="0">
                <a:solidFill>
                  <a:srgbClr val="EE6F26"/>
                </a:solidFill>
                <a:latin typeface="Arial Black" panose="020B0604020202020204" pitchFamily="34" charset="0"/>
              </a:rPr>
              <a:t>PARENTAL</a:t>
            </a:r>
            <a:r>
              <a:rPr lang="en-US" sz="3600" b="1" dirty="0">
                <a:solidFill>
                  <a:srgbClr val="06487E"/>
                </a:solidFill>
                <a:latin typeface="Arial Black" panose="020B0604020202020204" pitchFamily="34" charset="0"/>
              </a:rPr>
              <a:t> LEAVE</a:t>
            </a:r>
            <a:endParaRPr lang="en-US" dirty="0"/>
          </a:p>
        </p:txBody>
      </p:sp>
      <p:sp>
        <p:nvSpPr>
          <p:cNvPr id="3" name="Content Placeholder 2">
            <a:extLst>
              <a:ext uri="{FF2B5EF4-FFF2-40B4-BE49-F238E27FC236}">
                <a16:creationId xmlns:a16="http://schemas.microsoft.com/office/drawing/2014/main" id="{069AB77F-44FB-4956-B758-AB5319DDF560}"/>
              </a:ext>
            </a:extLst>
          </p:cNvPr>
          <p:cNvSpPr>
            <a:spLocks noGrp="1"/>
          </p:cNvSpPr>
          <p:nvPr>
            <p:ph idx="1"/>
          </p:nvPr>
        </p:nvSpPr>
        <p:spPr>
          <a:xfrm>
            <a:off x="369651" y="1253331"/>
            <a:ext cx="10515600" cy="1766706"/>
          </a:xfrm>
        </p:spPr>
        <p:txBody>
          <a:bodyPr>
            <a:normAutofit/>
          </a:bodyPr>
          <a:lstStyle/>
          <a:p>
            <a:pPr marL="0" indent="0">
              <a:buNone/>
            </a:pPr>
            <a:r>
              <a:rPr lang="en-US" sz="1800" b="1" dirty="0">
                <a:solidFill>
                  <a:srgbClr val="80BE63"/>
                </a:solidFill>
                <a:latin typeface="Century Gothic" panose="020B0502020202020204" pitchFamily="34" charset="0"/>
              </a:rPr>
              <a:t>Parental</a:t>
            </a:r>
            <a:r>
              <a:rPr lang="en-US" sz="1800" dirty="0">
                <a:solidFill>
                  <a:srgbClr val="80BE63"/>
                </a:solidFill>
                <a:latin typeface="Century Gothic" panose="020B0502020202020204" pitchFamily="34" charset="0"/>
              </a:rPr>
              <a:t>:</a:t>
            </a:r>
          </a:p>
          <a:p>
            <a:pPr marL="0" indent="0">
              <a:buNone/>
            </a:pPr>
            <a:r>
              <a:rPr lang="en-US" sz="1600" dirty="0">
                <a:latin typeface="Century Gothic" panose="020B0502020202020204" pitchFamily="34" charset="0"/>
              </a:rPr>
              <a:t>Parental Leave is available to all faculty and staff upon beginning work with the University of Florida. A maximum of eight (8) weeks of parental leave is available to both parents or legal guardians in cases of birth, adoption, or placement for fostering. This leave must be taken within twelve (12) months of the birth or placement of a child and may be used intermittently.</a:t>
            </a:r>
          </a:p>
          <a:p>
            <a:pPr marL="0" indent="0">
              <a:buNone/>
            </a:pPr>
            <a:endParaRPr lang="en-US" sz="1800" dirty="0">
              <a:latin typeface="Century Gothic" panose="020B0502020202020204" pitchFamily="34" charset="0"/>
            </a:endParaRPr>
          </a:p>
        </p:txBody>
      </p:sp>
      <p:pic>
        <p:nvPicPr>
          <p:cNvPr id="4" name="Picture 3">
            <a:extLst>
              <a:ext uri="{FF2B5EF4-FFF2-40B4-BE49-F238E27FC236}">
                <a16:creationId xmlns:a16="http://schemas.microsoft.com/office/drawing/2014/main" id="{FB4265F3-359C-4497-B0CD-A7F1A81A3560}"/>
              </a:ext>
            </a:extLst>
          </p:cNvPr>
          <p:cNvPicPr>
            <a:picLocks noChangeAspect="1"/>
          </p:cNvPicPr>
          <p:nvPr/>
        </p:nvPicPr>
        <p:blipFill rotWithShape="1">
          <a:blip r:embed="rId2"/>
          <a:srcRect l="3590" r="3032" b="7122"/>
          <a:stretch/>
        </p:blipFill>
        <p:spPr>
          <a:xfrm>
            <a:off x="904672" y="2919764"/>
            <a:ext cx="9980579" cy="3426668"/>
          </a:xfrm>
          <a:prstGeom prst="rect">
            <a:avLst/>
          </a:prstGeom>
        </p:spPr>
      </p:pic>
      <p:pic>
        <p:nvPicPr>
          <p:cNvPr id="6" name="Picture 5" descr="A picture containing mirror&#10;&#10;Description automatically generated">
            <a:extLst>
              <a:ext uri="{FF2B5EF4-FFF2-40B4-BE49-F238E27FC236}">
                <a16:creationId xmlns:a16="http://schemas.microsoft.com/office/drawing/2014/main" id="{E9B5CCBA-6FD8-4D52-9C81-EF80F5234A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9917" y="115257"/>
            <a:ext cx="2592431" cy="1231405"/>
          </a:xfrm>
          <a:prstGeom prst="rect">
            <a:avLst/>
          </a:prstGeom>
        </p:spPr>
      </p:pic>
      <p:sp>
        <p:nvSpPr>
          <p:cNvPr id="7" name="Rectangle 6">
            <a:extLst>
              <a:ext uri="{FF2B5EF4-FFF2-40B4-BE49-F238E27FC236}">
                <a16:creationId xmlns:a16="http://schemas.microsoft.com/office/drawing/2014/main" id="{16B5DD16-4552-42F6-BBCF-0A2BFAC42D26}"/>
              </a:ext>
            </a:extLst>
          </p:cNvPr>
          <p:cNvSpPr/>
          <p:nvPr/>
        </p:nvSpPr>
        <p:spPr>
          <a:xfrm>
            <a:off x="8790370" y="2543432"/>
            <a:ext cx="3031524" cy="885568"/>
          </a:xfrm>
          <a:prstGeom prst="rect">
            <a:avLst/>
          </a:prstGeom>
          <a:solidFill>
            <a:srgbClr val="0649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Century Gothic" panose="020B0502020202020204" pitchFamily="34" charset="0"/>
              </a:rPr>
              <a:t>Current leave balances owed for those that participated in the parental pay back program will be forgiven 1/1/21</a:t>
            </a:r>
          </a:p>
        </p:txBody>
      </p:sp>
      <p:sp>
        <p:nvSpPr>
          <p:cNvPr id="8" name="Rectangle 7">
            <a:extLst>
              <a:ext uri="{FF2B5EF4-FFF2-40B4-BE49-F238E27FC236}">
                <a16:creationId xmlns:a16="http://schemas.microsoft.com/office/drawing/2014/main" id="{0424BA73-FBF6-4885-8EF1-158712183323}"/>
              </a:ext>
            </a:extLst>
          </p:cNvPr>
          <p:cNvSpPr/>
          <p:nvPr/>
        </p:nvSpPr>
        <p:spPr>
          <a:xfrm>
            <a:off x="0" y="6492875"/>
            <a:ext cx="3789820" cy="261610"/>
          </a:xfrm>
          <a:prstGeom prst="rect">
            <a:avLst/>
          </a:prstGeom>
        </p:spPr>
        <p:txBody>
          <a:bodyPr wrap="none">
            <a:spAutoFit/>
          </a:bodyPr>
          <a:lstStyle/>
          <a:p>
            <a:r>
              <a:rPr lang="en-US" sz="1100" i="1" dirty="0">
                <a:solidFill>
                  <a:schemeClr val="bg2">
                    <a:lumMod val="50000"/>
                  </a:schemeClr>
                </a:solidFill>
                <a:latin typeface="Century Gothic" panose="020B0502020202020204" pitchFamily="34" charset="0"/>
              </a:rPr>
              <a:t>Paid Family Leave is available beginning Jan. 1, 2021</a:t>
            </a:r>
            <a:endParaRPr lang="en-US" sz="1100" dirty="0">
              <a:solidFill>
                <a:schemeClr val="bg2">
                  <a:lumMod val="50000"/>
                </a:schemeClr>
              </a:solidFill>
              <a:latin typeface="Century Gothic" panose="020B0502020202020204" pitchFamily="34" charset="0"/>
            </a:endParaRPr>
          </a:p>
        </p:txBody>
      </p:sp>
    </p:spTree>
    <p:extLst>
      <p:ext uri="{BB962C8B-B14F-4D97-AF65-F5344CB8AC3E}">
        <p14:creationId xmlns:p14="http://schemas.microsoft.com/office/powerpoint/2010/main" val="319029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9AB77F-44FB-4956-B758-AB5319DDF560}"/>
              </a:ext>
            </a:extLst>
          </p:cNvPr>
          <p:cNvSpPr>
            <a:spLocks noGrp="1"/>
          </p:cNvSpPr>
          <p:nvPr>
            <p:ph idx="1"/>
          </p:nvPr>
        </p:nvSpPr>
        <p:spPr>
          <a:xfrm>
            <a:off x="369651" y="926160"/>
            <a:ext cx="10515600" cy="1937341"/>
          </a:xfrm>
        </p:spPr>
        <p:txBody>
          <a:bodyPr>
            <a:normAutofit lnSpcReduction="10000"/>
          </a:bodyPr>
          <a:lstStyle/>
          <a:p>
            <a:pPr marL="0" indent="0">
              <a:buNone/>
            </a:pPr>
            <a:r>
              <a:rPr lang="en-US" sz="1800" b="1" dirty="0">
                <a:solidFill>
                  <a:srgbClr val="80BE63"/>
                </a:solidFill>
                <a:latin typeface="Century Gothic" panose="020B0502020202020204" pitchFamily="34" charset="0"/>
              </a:rPr>
              <a:t>Medical</a:t>
            </a:r>
            <a:r>
              <a:rPr lang="en-US" sz="1800" dirty="0">
                <a:solidFill>
                  <a:srgbClr val="80BE63"/>
                </a:solidFill>
                <a:latin typeface="Century Gothic" panose="020B0502020202020204" pitchFamily="34" charset="0"/>
              </a:rPr>
              <a:t>:</a:t>
            </a:r>
          </a:p>
          <a:p>
            <a:pPr marL="0" indent="0">
              <a:buNone/>
            </a:pPr>
            <a:r>
              <a:rPr lang="en-US" sz="1600" dirty="0">
                <a:latin typeface="Century Gothic" panose="020B0502020202020204" pitchFamily="34" charset="0"/>
              </a:rPr>
              <a:t>Medical Leave is available to all faculty and TEAMS after twelve (12) months of continuous service as faculty or TEAMS with the University of Florida. In order to qualify for medical leave, an employee must provide certification from a medical provider for an FMLA qualifying event. Prior to accessing medical leave, employees must first use 10 days (80 hours) of accrued leave (after 7/1 - PTO or hours accrued in their Sick Leave Savings Account). Once those eighty (80) hours have been used, a maximum of eight (8) weeks of paid medical leave will become available to the employee, to be used in one-week increments. </a:t>
            </a:r>
          </a:p>
          <a:p>
            <a:pPr marL="0" indent="0">
              <a:buNone/>
            </a:pPr>
            <a:endParaRPr lang="en-US" sz="1600" dirty="0">
              <a:latin typeface="Century Gothic" panose="020B0502020202020204" pitchFamily="34" charset="0"/>
            </a:endParaRPr>
          </a:p>
          <a:p>
            <a:pPr marL="0" indent="0">
              <a:buNone/>
            </a:pPr>
            <a:endParaRPr lang="en-US" sz="1800" dirty="0">
              <a:latin typeface="Century Gothic" panose="020B0502020202020204" pitchFamily="34" charset="0"/>
            </a:endParaRPr>
          </a:p>
        </p:txBody>
      </p:sp>
      <p:pic>
        <p:nvPicPr>
          <p:cNvPr id="7" name="Picture 6" descr="A picture containing mirror&#10;&#10;Description automatically generated">
            <a:extLst>
              <a:ext uri="{FF2B5EF4-FFF2-40B4-BE49-F238E27FC236}">
                <a16:creationId xmlns:a16="http://schemas.microsoft.com/office/drawing/2014/main" id="{61890445-6F48-4C72-A76E-D1CD8767B2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9917" y="115257"/>
            <a:ext cx="2592431" cy="1231405"/>
          </a:xfrm>
          <a:prstGeom prst="rect">
            <a:avLst/>
          </a:prstGeom>
        </p:spPr>
      </p:pic>
      <p:sp>
        <p:nvSpPr>
          <p:cNvPr id="4" name="TextBox 3">
            <a:extLst>
              <a:ext uri="{FF2B5EF4-FFF2-40B4-BE49-F238E27FC236}">
                <a16:creationId xmlns:a16="http://schemas.microsoft.com/office/drawing/2014/main" id="{F38B065E-4F18-4CF6-963C-C7503F264562}"/>
              </a:ext>
            </a:extLst>
          </p:cNvPr>
          <p:cNvSpPr txBox="1"/>
          <p:nvPr/>
        </p:nvSpPr>
        <p:spPr>
          <a:xfrm>
            <a:off x="369651" y="2676301"/>
            <a:ext cx="7877263" cy="584775"/>
          </a:xfrm>
          <a:prstGeom prst="rect">
            <a:avLst/>
          </a:prstGeom>
          <a:noFill/>
        </p:spPr>
        <p:txBody>
          <a:bodyPr wrap="square" rtlCol="0">
            <a:spAutoFit/>
          </a:bodyPr>
          <a:lstStyle/>
          <a:p>
            <a:r>
              <a:rPr lang="en-US" sz="1600" dirty="0">
                <a:solidFill>
                  <a:srgbClr val="80BE63"/>
                </a:solidFill>
                <a:latin typeface="Century Gothic" panose="020B0502020202020204" pitchFamily="34" charset="0"/>
              </a:rPr>
              <a:t>Why 10 Days?</a:t>
            </a:r>
          </a:p>
          <a:p>
            <a:r>
              <a:rPr lang="en-US" sz="1600" dirty="0">
                <a:latin typeface="Century Gothic" panose="020B0502020202020204" pitchFamily="34" charset="0"/>
              </a:rPr>
              <a:t>• In-line with short-term disability plans </a:t>
            </a:r>
          </a:p>
        </p:txBody>
      </p:sp>
      <p:pic>
        <p:nvPicPr>
          <p:cNvPr id="6" name="Picture 5">
            <a:extLst>
              <a:ext uri="{FF2B5EF4-FFF2-40B4-BE49-F238E27FC236}">
                <a16:creationId xmlns:a16="http://schemas.microsoft.com/office/drawing/2014/main" id="{EBBC571F-22F7-408C-AD29-CBFF6B049C03}"/>
              </a:ext>
            </a:extLst>
          </p:cNvPr>
          <p:cNvPicPr>
            <a:picLocks noChangeAspect="1"/>
          </p:cNvPicPr>
          <p:nvPr/>
        </p:nvPicPr>
        <p:blipFill>
          <a:blip r:embed="rId3"/>
          <a:stretch>
            <a:fillRect/>
          </a:stretch>
        </p:blipFill>
        <p:spPr>
          <a:xfrm>
            <a:off x="1568841" y="3261076"/>
            <a:ext cx="9043234" cy="3542625"/>
          </a:xfrm>
          <a:prstGeom prst="rect">
            <a:avLst/>
          </a:prstGeom>
        </p:spPr>
      </p:pic>
      <p:sp>
        <p:nvSpPr>
          <p:cNvPr id="8" name="Rectangle 7">
            <a:extLst>
              <a:ext uri="{FF2B5EF4-FFF2-40B4-BE49-F238E27FC236}">
                <a16:creationId xmlns:a16="http://schemas.microsoft.com/office/drawing/2014/main" id="{2537875A-7DF7-4FF4-B426-2675D9E47D80}"/>
              </a:ext>
            </a:extLst>
          </p:cNvPr>
          <p:cNvSpPr/>
          <p:nvPr/>
        </p:nvSpPr>
        <p:spPr>
          <a:xfrm>
            <a:off x="0" y="6526702"/>
            <a:ext cx="3789820" cy="261610"/>
          </a:xfrm>
          <a:prstGeom prst="rect">
            <a:avLst/>
          </a:prstGeom>
        </p:spPr>
        <p:txBody>
          <a:bodyPr wrap="none">
            <a:spAutoFit/>
          </a:bodyPr>
          <a:lstStyle/>
          <a:p>
            <a:r>
              <a:rPr lang="en-US" sz="1100" i="1" dirty="0">
                <a:solidFill>
                  <a:schemeClr val="bg2">
                    <a:lumMod val="50000"/>
                  </a:schemeClr>
                </a:solidFill>
                <a:latin typeface="Century Gothic" panose="020B0502020202020204" pitchFamily="34" charset="0"/>
              </a:rPr>
              <a:t>Paid Family Leave is available beginning Jan. 1, 2021</a:t>
            </a:r>
            <a:endParaRPr lang="en-US" sz="1100" dirty="0">
              <a:solidFill>
                <a:schemeClr val="bg2">
                  <a:lumMod val="50000"/>
                </a:schemeClr>
              </a:solidFill>
              <a:latin typeface="Century Gothic" panose="020B0502020202020204" pitchFamily="34" charset="0"/>
            </a:endParaRPr>
          </a:p>
        </p:txBody>
      </p:sp>
      <p:sp>
        <p:nvSpPr>
          <p:cNvPr id="11" name="Title 1">
            <a:extLst>
              <a:ext uri="{FF2B5EF4-FFF2-40B4-BE49-F238E27FC236}">
                <a16:creationId xmlns:a16="http://schemas.microsoft.com/office/drawing/2014/main" id="{D3B9C641-A35E-4E89-8A7B-A9759E4F09EA}"/>
              </a:ext>
            </a:extLst>
          </p:cNvPr>
          <p:cNvSpPr txBox="1">
            <a:spLocks/>
          </p:cNvSpPr>
          <p:nvPr/>
        </p:nvSpPr>
        <p:spPr>
          <a:xfrm>
            <a:off x="369651" y="365125"/>
            <a:ext cx="9221801" cy="9815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6487E"/>
                </a:solidFill>
                <a:effectLst/>
                <a:uLnTx/>
                <a:uFillTx/>
                <a:latin typeface="Arial Black" panose="020B0604020202020204" pitchFamily="34" charset="0"/>
                <a:ea typeface="+mj-ea"/>
              </a:rPr>
              <a:t>PAID </a:t>
            </a:r>
            <a:r>
              <a:rPr kumimoji="0" lang="en-US" sz="3600" b="1" i="0" u="none" strike="noStrike" kern="1200" cap="none" spc="0" normalizeH="0" baseline="0" noProof="0" dirty="0">
                <a:ln>
                  <a:noFill/>
                </a:ln>
                <a:solidFill>
                  <a:srgbClr val="EE6F26"/>
                </a:solidFill>
                <a:effectLst/>
                <a:uLnTx/>
                <a:uFillTx/>
                <a:latin typeface="Arial Black" panose="020B0604020202020204" pitchFamily="34" charset="0"/>
                <a:ea typeface="+mj-ea"/>
              </a:rPr>
              <a:t>MEDICAL</a:t>
            </a:r>
            <a:r>
              <a:rPr kumimoji="0" lang="en-US" sz="3600" b="1" i="0" u="none" strike="noStrike" kern="1200" cap="none" spc="0" normalizeH="0" baseline="0" noProof="0" dirty="0">
                <a:ln>
                  <a:noFill/>
                </a:ln>
                <a:solidFill>
                  <a:srgbClr val="06487E"/>
                </a:solidFill>
                <a:effectLst/>
                <a:uLnTx/>
                <a:uFillTx/>
                <a:latin typeface="Arial Black" panose="020B0604020202020204" pitchFamily="34" charset="0"/>
                <a:ea typeface="+mj-ea"/>
              </a:rPr>
              <a:t> LEAVE</a:t>
            </a:r>
          </a:p>
        </p:txBody>
      </p:sp>
    </p:spTree>
    <p:extLst>
      <p:ext uri="{BB962C8B-B14F-4D97-AF65-F5344CB8AC3E}">
        <p14:creationId xmlns:p14="http://schemas.microsoft.com/office/powerpoint/2010/main" val="1058086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BC9128E-6E06-41DD-8CAF-63AF1598DAFC}"/>
              </a:ext>
            </a:extLst>
          </p:cNvPr>
          <p:cNvSpPr txBox="1">
            <a:spLocks/>
          </p:cNvSpPr>
          <p:nvPr/>
        </p:nvSpPr>
        <p:spPr>
          <a:xfrm>
            <a:off x="849884" y="2673413"/>
            <a:ext cx="10198594" cy="98153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06487E"/>
                </a:solidFill>
                <a:effectLst/>
                <a:uLnTx/>
                <a:uFillTx/>
                <a:latin typeface="Arial Black" panose="020B0604020202020204" pitchFamily="34" charset="0"/>
                <a:ea typeface="+mj-ea"/>
              </a:rPr>
              <a:t>A PROGRESSIVE APPROACH TO PAID TIME OFF</a:t>
            </a:r>
            <a:br>
              <a:rPr kumimoji="0" lang="en-US" sz="4800" b="1" i="0" u="none" strike="noStrike" kern="1200" cap="none" spc="0" normalizeH="0" baseline="0" noProof="0" dirty="0">
                <a:ln>
                  <a:noFill/>
                </a:ln>
                <a:solidFill>
                  <a:srgbClr val="06487E"/>
                </a:solidFill>
                <a:effectLst/>
                <a:uLnTx/>
                <a:uFillTx/>
                <a:latin typeface="Arial Black" panose="020B0604020202020204" pitchFamily="34" charset="0"/>
                <a:ea typeface="+mj-ea"/>
              </a:rPr>
            </a:br>
            <a:endParaRPr kumimoji="0" lang="en-US" sz="4800" b="1" i="0" u="none" strike="noStrike" kern="1200" cap="none" spc="0" normalizeH="0" baseline="0" noProof="0" dirty="0">
              <a:ln>
                <a:noFill/>
              </a:ln>
              <a:solidFill>
                <a:srgbClr val="06487E"/>
              </a:solidFill>
              <a:effectLst/>
              <a:uLnTx/>
              <a:uFillTx/>
              <a:latin typeface="Arial Black" panose="020B0604020202020204" pitchFamily="34" charset="0"/>
              <a:ea typeface="+mj-ea"/>
            </a:endParaRPr>
          </a:p>
        </p:txBody>
      </p:sp>
    </p:spTree>
    <p:extLst>
      <p:ext uri="{BB962C8B-B14F-4D97-AF65-F5344CB8AC3E}">
        <p14:creationId xmlns:p14="http://schemas.microsoft.com/office/powerpoint/2010/main" val="419030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DF1882F-4772-5744-884D-E2E9204742B2}"/>
              </a:ext>
            </a:extLst>
          </p:cNvPr>
          <p:cNvPicPr>
            <a:picLocks noChangeAspect="1"/>
          </p:cNvPicPr>
          <p:nvPr/>
        </p:nvPicPr>
        <p:blipFill>
          <a:blip r:embed="rId2"/>
          <a:stretch>
            <a:fillRect/>
          </a:stretch>
        </p:blipFill>
        <p:spPr>
          <a:xfrm>
            <a:off x="-30480" y="6143363"/>
            <a:ext cx="12222480" cy="718969"/>
          </a:xfrm>
          <a:prstGeom prst="rect">
            <a:avLst/>
          </a:prstGeom>
        </p:spPr>
      </p:pic>
      <p:sp>
        <p:nvSpPr>
          <p:cNvPr id="11" name="Title 1">
            <a:extLst>
              <a:ext uri="{FF2B5EF4-FFF2-40B4-BE49-F238E27FC236}">
                <a16:creationId xmlns:a16="http://schemas.microsoft.com/office/drawing/2014/main" id="{8D3C253F-0154-BC4C-839D-F6422867101A}"/>
              </a:ext>
            </a:extLst>
          </p:cNvPr>
          <p:cNvSpPr txBox="1">
            <a:spLocks/>
          </p:cNvSpPr>
          <p:nvPr/>
        </p:nvSpPr>
        <p:spPr>
          <a:xfrm>
            <a:off x="351946" y="1075337"/>
            <a:ext cx="11457627" cy="57826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marL="342900" indent="-342900">
              <a:lnSpc>
                <a:spcPct val="110000"/>
              </a:lnSpc>
              <a:buClr>
                <a:srgbClr val="80BE63"/>
              </a:buClr>
              <a:buSzPct val="60000"/>
              <a:buFont typeface="Wingdings 3" panose="05040102010807070707" pitchFamily="18" charset="2"/>
              <a:buChar char="u"/>
            </a:pPr>
            <a:r>
              <a:rPr lang="en-US" sz="1600" dirty="0">
                <a:solidFill>
                  <a:srgbClr val="80BE63"/>
                </a:solidFill>
                <a:latin typeface="Century Gothic" panose="020B0502020202020204" pitchFamily="34" charset="0"/>
              </a:rPr>
              <a:t>Add</a:t>
            </a:r>
            <a:r>
              <a:rPr lang="en-US" sz="1600" dirty="0">
                <a:solidFill>
                  <a:srgbClr val="00B050"/>
                </a:solidFill>
                <a:latin typeface="Century Gothic" panose="020B0502020202020204" pitchFamily="34" charset="0"/>
              </a:rPr>
              <a:t> </a:t>
            </a:r>
            <a:r>
              <a:rPr lang="en-US" sz="1600" dirty="0">
                <a:solidFill>
                  <a:schemeClr val="tx1">
                    <a:lumMod val="75000"/>
                    <a:lumOff val="25000"/>
                  </a:schemeClr>
                </a:solidFill>
                <a:latin typeface="Century Gothic" panose="020B0502020202020204" pitchFamily="34" charset="0"/>
              </a:rPr>
              <a:t>Paid Family Leave</a:t>
            </a:r>
          </a:p>
          <a:p>
            <a:pPr marL="341313">
              <a:lnSpc>
                <a:spcPct val="110000"/>
              </a:lnSpc>
              <a:buClr>
                <a:srgbClr val="80BE63"/>
              </a:buClr>
              <a:buSzPct val="80000"/>
            </a:pPr>
            <a:r>
              <a:rPr lang="en-US" sz="1600" b="0" i="1" dirty="0">
                <a:solidFill>
                  <a:schemeClr val="tx1">
                    <a:lumMod val="75000"/>
                    <a:lumOff val="25000"/>
                  </a:schemeClr>
                </a:solidFill>
                <a:latin typeface="Century Gothic" panose="020B0502020202020204" pitchFamily="34" charset="0"/>
                <a:cs typeface="Arial" panose="020B0604020202020204" pitchFamily="34" charset="0"/>
              </a:rPr>
              <a:t>Parental and Medical</a:t>
            </a:r>
          </a:p>
          <a:p>
            <a:pPr marL="342900" indent="-342900">
              <a:lnSpc>
                <a:spcPct val="110000"/>
              </a:lnSpc>
              <a:buClr>
                <a:schemeClr val="accent6"/>
              </a:buClr>
              <a:buSzPct val="60000"/>
              <a:buFont typeface="Wingdings 3" panose="05040102010807070707" pitchFamily="18" charset="2"/>
              <a:buChar char="u"/>
            </a:pPr>
            <a:endParaRPr lang="en-US" sz="1600" dirty="0">
              <a:latin typeface="Century Gothic" panose="020B0502020202020204" pitchFamily="34" charset="0"/>
            </a:endParaRPr>
          </a:p>
          <a:p>
            <a:pPr marL="342900" indent="-342900">
              <a:lnSpc>
                <a:spcPct val="110000"/>
              </a:lnSpc>
              <a:buClr>
                <a:srgbClr val="80BE63"/>
              </a:buClr>
              <a:buSzPct val="60000"/>
              <a:buFont typeface="Wingdings 3" panose="05040102010807070707" pitchFamily="18" charset="2"/>
              <a:buChar char="u"/>
            </a:pPr>
            <a:r>
              <a:rPr lang="en-US" sz="1600" dirty="0">
                <a:solidFill>
                  <a:srgbClr val="80BE63"/>
                </a:solidFill>
                <a:latin typeface="Century Gothic" panose="020B0502020202020204" pitchFamily="34" charset="0"/>
              </a:rPr>
              <a:t>Continue:</a:t>
            </a:r>
          </a:p>
          <a:p>
            <a:pPr lvl="1">
              <a:lnSpc>
                <a:spcPct val="110000"/>
              </a:lnSpc>
              <a:buFont typeface="Wingdings" panose="05000000000000000000" pitchFamily="2" charset="2"/>
              <a:buChar char="ü"/>
            </a:pPr>
            <a:r>
              <a:rPr lang="en-US" sz="1600" b="1" dirty="0">
                <a:latin typeface="Century Gothic" panose="020B0502020202020204" pitchFamily="34" charset="0"/>
              </a:rPr>
              <a:t>No change</a:t>
            </a:r>
            <a:r>
              <a:rPr lang="en-US" sz="1600" dirty="0">
                <a:latin typeface="Century Gothic" panose="020B0502020202020204" pitchFamily="34" charset="0"/>
              </a:rPr>
              <a:t> to cash-outs upon termination </a:t>
            </a:r>
          </a:p>
          <a:p>
            <a:pPr lvl="1">
              <a:lnSpc>
                <a:spcPct val="110000"/>
              </a:lnSpc>
              <a:buFont typeface="Wingdings" panose="05000000000000000000" pitchFamily="2" charset="2"/>
              <a:buChar char="ü"/>
            </a:pPr>
            <a:r>
              <a:rPr lang="en-US" sz="1600" dirty="0">
                <a:latin typeface="Century Gothic" panose="020B0502020202020204" pitchFamily="34" charset="0"/>
              </a:rPr>
              <a:t>10 Paid Holidays</a:t>
            </a:r>
          </a:p>
          <a:p>
            <a:pPr lvl="1">
              <a:lnSpc>
                <a:spcPct val="110000"/>
              </a:lnSpc>
              <a:buFont typeface="Wingdings" panose="05000000000000000000" pitchFamily="2" charset="2"/>
              <a:buChar char="ü"/>
            </a:pPr>
            <a:r>
              <a:rPr lang="en-US" sz="1600" dirty="0">
                <a:latin typeface="Century Gothic" panose="020B0502020202020204" pitchFamily="34" charset="0"/>
              </a:rPr>
              <a:t>Administrative Leave (Defined by CBA) </a:t>
            </a:r>
          </a:p>
          <a:p>
            <a:pPr lvl="1">
              <a:lnSpc>
                <a:spcPct val="110000"/>
              </a:lnSpc>
              <a:buFont typeface="Wingdings" panose="05000000000000000000" pitchFamily="2" charset="2"/>
              <a:buChar char="ü"/>
            </a:pPr>
            <a:r>
              <a:rPr lang="en-US" sz="1600" dirty="0">
                <a:latin typeface="Century Gothic" panose="020B0502020202020204" pitchFamily="34" charset="0"/>
              </a:rPr>
              <a:t>December Personal Leave (Eligible Faculty &amp; TEAMS)</a:t>
            </a:r>
          </a:p>
          <a:p>
            <a:pPr lvl="1">
              <a:lnSpc>
                <a:spcPct val="110000"/>
              </a:lnSpc>
              <a:buFont typeface="Wingdings" panose="05000000000000000000" pitchFamily="2" charset="2"/>
              <a:buChar char="ü"/>
            </a:pPr>
            <a:r>
              <a:rPr lang="en-US" sz="1600">
                <a:latin typeface="Century Gothic" panose="020B0502020202020204" pitchFamily="34" charset="0"/>
              </a:rPr>
              <a:t>Sick </a:t>
            </a:r>
            <a:r>
              <a:rPr lang="en-US" sz="1600" dirty="0">
                <a:latin typeface="Century Gothic" panose="020B0502020202020204" pitchFamily="34" charset="0"/>
              </a:rPr>
              <a:t>Leave Pool</a:t>
            </a:r>
          </a:p>
          <a:p>
            <a:pPr lvl="1">
              <a:lnSpc>
                <a:spcPct val="110000"/>
              </a:lnSpc>
            </a:pPr>
            <a:r>
              <a:rPr lang="en-US" sz="1600" dirty="0">
                <a:latin typeface="Century Gothic" panose="020B0502020202020204" pitchFamily="34" charset="0"/>
              </a:rPr>
              <a:t> </a:t>
            </a:r>
          </a:p>
          <a:p>
            <a:pPr marL="342900" indent="-342900">
              <a:lnSpc>
                <a:spcPct val="110000"/>
              </a:lnSpc>
              <a:buClr>
                <a:srgbClr val="80BE63"/>
              </a:buClr>
              <a:buSzPct val="60000"/>
              <a:buFont typeface="Wingdings 3" panose="05040102010807070707" pitchFamily="18" charset="2"/>
              <a:buChar char="u"/>
            </a:pPr>
            <a:r>
              <a:rPr lang="en-US" sz="1600" dirty="0">
                <a:solidFill>
                  <a:srgbClr val="80BE63"/>
                </a:solidFill>
                <a:latin typeface="Century Gothic" panose="020B0502020202020204" pitchFamily="34" charset="0"/>
              </a:rPr>
              <a:t>Convert</a:t>
            </a:r>
            <a:r>
              <a:rPr lang="en-US" sz="1600" dirty="0">
                <a:solidFill>
                  <a:schemeClr val="bg2"/>
                </a:solidFill>
                <a:latin typeface="Century Gothic" panose="020B0502020202020204" pitchFamily="34" charset="0"/>
              </a:rPr>
              <a:t> </a:t>
            </a:r>
            <a:r>
              <a:rPr lang="en-US" sz="1600" b="0" dirty="0">
                <a:solidFill>
                  <a:schemeClr val="tx1">
                    <a:lumMod val="75000"/>
                    <a:lumOff val="25000"/>
                  </a:schemeClr>
                </a:solidFill>
                <a:latin typeface="Century Gothic" panose="020B0502020202020204" pitchFamily="34" charset="0"/>
              </a:rPr>
              <a:t>to</a:t>
            </a:r>
            <a:r>
              <a:rPr lang="en-US" sz="1600" dirty="0">
                <a:solidFill>
                  <a:schemeClr val="tx1">
                    <a:lumMod val="75000"/>
                    <a:lumOff val="25000"/>
                  </a:schemeClr>
                </a:solidFill>
                <a:latin typeface="Century Gothic" panose="020B0502020202020204" pitchFamily="34" charset="0"/>
              </a:rPr>
              <a:t> Paid Time Off</a:t>
            </a:r>
          </a:p>
          <a:p>
            <a:pPr marL="341313">
              <a:lnSpc>
                <a:spcPct val="110000"/>
              </a:lnSpc>
              <a:buClr>
                <a:schemeClr val="accent6"/>
              </a:buClr>
              <a:buSzPct val="60000"/>
            </a:pPr>
            <a:r>
              <a:rPr lang="en-US" sz="1600" b="0" dirty="0">
                <a:solidFill>
                  <a:schemeClr val="tx1"/>
                </a:solidFill>
                <a:latin typeface="Century Gothic" panose="020B0502020202020204" pitchFamily="34" charset="0"/>
              </a:rPr>
              <a:t>TEAMS &amp; 10/12-Month Faculty: Accrue 10 hours bi-weekly(pro-rated based on FTE)</a:t>
            </a:r>
          </a:p>
          <a:p>
            <a:pPr marL="341313">
              <a:lnSpc>
                <a:spcPct val="110000"/>
              </a:lnSpc>
              <a:buClr>
                <a:schemeClr val="accent6"/>
              </a:buClr>
              <a:buSzPct val="60000"/>
            </a:pPr>
            <a:r>
              <a:rPr lang="en-US" sz="1600" b="0" dirty="0">
                <a:solidFill>
                  <a:schemeClr val="tx1"/>
                </a:solidFill>
                <a:latin typeface="Century Gothic" panose="020B0502020202020204" pitchFamily="34" charset="0"/>
              </a:rPr>
              <a:t>9-Month: Accrue 4 hours bi-weekly</a:t>
            </a:r>
          </a:p>
          <a:p>
            <a:pPr marL="341313">
              <a:lnSpc>
                <a:spcPct val="110000"/>
              </a:lnSpc>
              <a:buClr>
                <a:schemeClr val="accent6"/>
              </a:buClr>
              <a:buSzPct val="60000"/>
            </a:pPr>
            <a:endParaRPr lang="en-US" sz="1600" b="0" dirty="0">
              <a:solidFill>
                <a:schemeClr val="tx1"/>
              </a:solidFill>
              <a:latin typeface="Century Gothic" panose="020B0502020202020204" pitchFamily="34" charset="0"/>
            </a:endParaRPr>
          </a:p>
          <a:p>
            <a:pPr marL="341313">
              <a:lnSpc>
                <a:spcPct val="110000"/>
              </a:lnSpc>
              <a:buClr>
                <a:schemeClr val="accent6"/>
              </a:buClr>
              <a:buSzPct val="60000"/>
            </a:pPr>
            <a:r>
              <a:rPr lang="en-US" sz="1600" b="0" dirty="0">
                <a:solidFill>
                  <a:schemeClr val="tx1"/>
                </a:solidFill>
                <a:latin typeface="Century Gothic" panose="020B0502020202020204" pitchFamily="34" charset="0"/>
              </a:rPr>
              <a:t>The loss of 2 days of vacation accrual annually enables us to provide an 8-week benefit to all Faculty and TEAMS employees every 24 months in the event they need it. </a:t>
            </a:r>
          </a:p>
          <a:p>
            <a:pPr>
              <a:lnSpc>
                <a:spcPct val="110000"/>
              </a:lnSpc>
              <a:buClr>
                <a:schemeClr val="accent6"/>
              </a:buClr>
              <a:buSzPct val="60000"/>
            </a:pPr>
            <a:endParaRPr lang="en-US" sz="1600" dirty="0">
              <a:solidFill>
                <a:schemeClr val="tx1">
                  <a:lumMod val="75000"/>
                  <a:lumOff val="25000"/>
                </a:schemeClr>
              </a:solidFill>
              <a:latin typeface="Century Gothic" panose="020B0502020202020204" pitchFamily="34" charset="0"/>
            </a:endParaRPr>
          </a:p>
          <a:p>
            <a:pPr marL="342900" indent="-342900">
              <a:lnSpc>
                <a:spcPct val="110000"/>
              </a:lnSpc>
              <a:buClr>
                <a:srgbClr val="80BE63"/>
              </a:buClr>
              <a:buSzPct val="60000"/>
              <a:buFont typeface="Wingdings 3" panose="05040102010807070707" pitchFamily="18" charset="2"/>
              <a:buChar char="u"/>
            </a:pPr>
            <a:r>
              <a:rPr lang="en-US" sz="1600" dirty="0">
                <a:solidFill>
                  <a:srgbClr val="80BE63"/>
                </a:solidFill>
                <a:latin typeface="Century Gothic" panose="020B0502020202020204" pitchFamily="34" charset="0"/>
              </a:rPr>
              <a:t>Create</a:t>
            </a:r>
            <a:r>
              <a:rPr lang="en-US" sz="1600" dirty="0">
                <a:solidFill>
                  <a:schemeClr val="bg2"/>
                </a:solidFill>
                <a:latin typeface="Century Gothic" panose="020B0502020202020204" pitchFamily="34" charset="0"/>
              </a:rPr>
              <a:t> </a:t>
            </a:r>
            <a:r>
              <a:rPr lang="en-US" sz="1600" dirty="0">
                <a:solidFill>
                  <a:schemeClr val="tx1">
                    <a:lumMod val="75000"/>
                    <a:lumOff val="25000"/>
                  </a:schemeClr>
                </a:solidFill>
                <a:latin typeface="Century Gothic" panose="020B0502020202020204" pitchFamily="34" charset="0"/>
              </a:rPr>
              <a:t>a Sick Leave Savings Account for each employee</a:t>
            </a:r>
          </a:p>
          <a:p>
            <a:pPr marL="342900" indent="-342900">
              <a:lnSpc>
                <a:spcPct val="110000"/>
              </a:lnSpc>
              <a:buClr>
                <a:schemeClr val="accent6"/>
              </a:buClr>
              <a:buSzPct val="60000"/>
              <a:buFont typeface="Wingdings 3" panose="05040102010807070707" pitchFamily="18" charset="2"/>
              <a:buChar char="u"/>
            </a:pPr>
            <a:endParaRPr lang="en-US" sz="1700" dirty="0">
              <a:solidFill>
                <a:schemeClr val="tx1">
                  <a:lumMod val="75000"/>
                  <a:lumOff val="25000"/>
                </a:schemeClr>
              </a:solidFill>
              <a:latin typeface="Century Gothic" panose="020B0502020202020204" pitchFamily="34" charset="0"/>
            </a:endParaRPr>
          </a:p>
          <a:p>
            <a:pPr algn="ctr"/>
            <a:endParaRPr lang="en-US" sz="1800" b="0" dirty="0">
              <a:latin typeface="Century Gothic" panose="020B0502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9C39C0F6-5304-4102-9029-4614FB2F6547}"/>
              </a:ext>
            </a:extLst>
          </p:cNvPr>
          <p:cNvSpPr txBox="1">
            <a:spLocks/>
          </p:cNvSpPr>
          <p:nvPr/>
        </p:nvSpPr>
        <p:spPr>
          <a:xfrm>
            <a:off x="351947" y="89468"/>
            <a:ext cx="10354954" cy="981537"/>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6487E"/>
                </a:solidFill>
                <a:effectLst/>
                <a:uLnTx/>
                <a:uFillTx/>
                <a:latin typeface="Arial Black" panose="020B0604020202020204" pitchFamily="34" charset="0"/>
                <a:ea typeface="+mj-ea"/>
              </a:rPr>
              <a:t>LEAVE BENEFITS ATTUNED TO OUR FACULTY AND STAFF’S NEEDS</a:t>
            </a:r>
            <a:endParaRPr kumimoji="0" lang="en-US" sz="3600" b="1" i="0" u="none" strike="noStrike" kern="1200" cap="none" spc="0" normalizeH="0" baseline="0" noProof="0" dirty="0">
              <a:ln>
                <a:noFill/>
              </a:ln>
              <a:solidFill>
                <a:srgbClr val="06487E"/>
              </a:solidFill>
              <a:effectLst/>
              <a:uLnTx/>
              <a:uFillTx/>
              <a:latin typeface="Arial Black" panose="020B0604020202020204" pitchFamily="34" charset="0"/>
              <a:ea typeface="+mj-ea"/>
            </a:endParaRPr>
          </a:p>
        </p:txBody>
      </p:sp>
    </p:spTree>
    <p:extLst>
      <p:ext uri="{BB962C8B-B14F-4D97-AF65-F5344CB8AC3E}">
        <p14:creationId xmlns:p14="http://schemas.microsoft.com/office/powerpoint/2010/main" val="3038917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B3235F6-4DB3-2D44-931A-BE2B76E6007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346662"/>
            <a:ext cx="12192000" cy="3962400"/>
          </a:xfrm>
          <a:prstGeom prst="rect">
            <a:avLst/>
          </a:prstGeom>
        </p:spPr>
      </p:pic>
      <p:pic>
        <p:nvPicPr>
          <p:cNvPr id="12" name="Picture 11">
            <a:extLst>
              <a:ext uri="{FF2B5EF4-FFF2-40B4-BE49-F238E27FC236}">
                <a16:creationId xmlns:a16="http://schemas.microsoft.com/office/drawing/2014/main" id="{1DF1882F-4772-5744-884D-E2E9204742B2}"/>
              </a:ext>
            </a:extLst>
          </p:cNvPr>
          <p:cNvPicPr>
            <a:picLocks noChangeAspect="1"/>
          </p:cNvPicPr>
          <p:nvPr/>
        </p:nvPicPr>
        <p:blipFill>
          <a:blip r:embed="rId3"/>
          <a:stretch>
            <a:fillRect/>
          </a:stretch>
        </p:blipFill>
        <p:spPr>
          <a:xfrm>
            <a:off x="-60960" y="6139031"/>
            <a:ext cx="12222480" cy="718969"/>
          </a:xfrm>
          <a:prstGeom prst="rect">
            <a:avLst/>
          </a:prstGeom>
        </p:spPr>
      </p:pic>
      <p:pic>
        <p:nvPicPr>
          <p:cNvPr id="16" name="Picture 15">
            <a:extLst>
              <a:ext uri="{FF2B5EF4-FFF2-40B4-BE49-F238E27FC236}">
                <a16:creationId xmlns:a16="http://schemas.microsoft.com/office/drawing/2014/main" id="{FB9F39BB-366D-E44B-A796-58300524AA6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869581"/>
            <a:ext cx="12192000" cy="3962400"/>
          </a:xfrm>
          <a:prstGeom prst="rect">
            <a:avLst/>
          </a:prstGeom>
        </p:spPr>
      </p:pic>
      <p:sp>
        <p:nvSpPr>
          <p:cNvPr id="11" name="Title 1">
            <a:extLst>
              <a:ext uri="{FF2B5EF4-FFF2-40B4-BE49-F238E27FC236}">
                <a16:creationId xmlns:a16="http://schemas.microsoft.com/office/drawing/2014/main" id="{8D3C253F-0154-BC4C-839D-F6422867101A}"/>
              </a:ext>
            </a:extLst>
          </p:cNvPr>
          <p:cNvSpPr txBox="1">
            <a:spLocks/>
          </p:cNvSpPr>
          <p:nvPr/>
        </p:nvSpPr>
        <p:spPr>
          <a:xfrm>
            <a:off x="384520" y="4149852"/>
            <a:ext cx="5459482" cy="20219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a:lnSpc>
                <a:spcPct val="120000"/>
              </a:lnSpc>
              <a:buClr>
                <a:schemeClr val="accent6"/>
              </a:buClr>
              <a:buSzPct val="60000"/>
            </a:pPr>
            <a:endParaRPr lang="en-US" sz="1800" b="0" dirty="0">
              <a:solidFill>
                <a:schemeClr val="tx1"/>
              </a:solidFill>
              <a:latin typeface="Century Gothic" panose="020B0502020202020204" pitchFamily="34" charset="0"/>
              <a:cs typeface="Calibri" panose="020F0502020204030204" pitchFamily="34" charset="0"/>
            </a:endParaRPr>
          </a:p>
          <a:p>
            <a:pPr marL="339725" indent="-339725">
              <a:lnSpc>
                <a:spcPct val="120000"/>
              </a:lnSpc>
              <a:buClr>
                <a:srgbClr val="EE6F26"/>
              </a:buClr>
              <a:buSzPct val="60000"/>
              <a:buFont typeface="Wingdings 3" panose="05040102010807070707" pitchFamily="18" charset="2"/>
              <a:buChar char="u"/>
            </a:pPr>
            <a:endParaRPr lang="en-US" sz="1400" dirty="0">
              <a:solidFill>
                <a:schemeClr val="tx1"/>
              </a:solidFill>
              <a:latin typeface="Century Gothic" panose="020B0502020202020204" pitchFamily="34" charset="0"/>
              <a:cs typeface="Calibri" panose="020F0502020204030204" pitchFamily="34" charset="0"/>
            </a:endParaRPr>
          </a:p>
          <a:p>
            <a:pPr marL="571500" indent="-571500">
              <a:lnSpc>
                <a:spcPct val="120000"/>
              </a:lnSpc>
              <a:buFont typeface="Arial" panose="020B0604020202020204" pitchFamily="34" charset="0"/>
              <a:buChar char="•"/>
            </a:pPr>
            <a:endParaRPr lang="en-US" sz="1400" b="0" dirty="0">
              <a:latin typeface="Century Gothic" panose="020B0502020202020204" pitchFamily="34" charset="0"/>
            </a:endParaRPr>
          </a:p>
        </p:txBody>
      </p:sp>
      <p:sp>
        <p:nvSpPr>
          <p:cNvPr id="7" name="Title 1">
            <a:extLst>
              <a:ext uri="{FF2B5EF4-FFF2-40B4-BE49-F238E27FC236}">
                <a16:creationId xmlns:a16="http://schemas.microsoft.com/office/drawing/2014/main" id="{D1B2FBE5-FF4B-463A-B74C-67FE22EF0919}"/>
              </a:ext>
            </a:extLst>
          </p:cNvPr>
          <p:cNvSpPr txBox="1">
            <a:spLocks/>
          </p:cNvSpPr>
          <p:nvPr/>
        </p:nvSpPr>
        <p:spPr>
          <a:xfrm>
            <a:off x="625999" y="4098845"/>
            <a:ext cx="6046425" cy="227066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a:lnSpc>
                <a:spcPct val="120000"/>
              </a:lnSpc>
              <a:buClr>
                <a:srgbClr val="80BE63"/>
              </a:buClr>
              <a:buSzPct val="60000"/>
            </a:pPr>
            <a:r>
              <a:rPr lang="en-US" sz="1500" b="0" dirty="0">
                <a:solidFill>
                  <a:schemeClr val="tx1"/>
                </a:solidFill>
                <a:latin typeface="Century Gothic" panose="020B0502020202020204" pitchFamily="34" charset="0"/>
                <a:cs typeface="Calibri" panose="020F0502020204030204" pitchFamily="34" charset="0"/>
              </a:rPr>
              <a:t>Combining vacation, sick days into one bank and one accrual</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cs typeface="Calibri" panose="020F0502020204030204" pitchFamily="34" charset="0"/>
              </a:rPr>
              <a:t>Slight adjustment to hours accrued bi-weekly </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cs typeface="Calibri" panose="020F0502020204030204" pitchFamily="34" charset="0"/>
              </a:rPr>
              <a:t>Enables us to provide a paid leave benefit available at all stages in life</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rPr>
              <a:t>TEAMS &amp; 10/12-Month Faculty: Accrue10 hours bi-weekly(pro-rated based on FTE)</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rPr>
              <a:t>9-Month: Accrue 4 hours bi-weekly</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cs typeface="Calibri" panose="020F0502020204030204" pitchFamily="34" charset="0"/>
              </a:rPr>
              <a:t>All cash-outs upon termination stay the same</a:t>
            </a:r>
          </a:p>
          <a:p>
            <a:pPr marL="571500" indent="-571500">
              <a:lnSpc>
                <a:spcPct val="120000"/>
              </a:lnSpc>
              <a:buFont typeface="Arial" panose="020B0604020202020204" pitchFamily="34" charset="0"/>
              <a:buChar char="•"/>
            </a:pPr>
            <a:endParaRPr lang="en-US" sz="1500" b="0" dirty="0">
              <a:latin typeface="Century Gothic" panose="020B0502020202020204" pitchFamily="34" charset="0"/>
            </a:endParaRPr>
          </a:p>
        </p:txBody>
      </p:sp>
      <p:sp>
        <p:nvSpPr>
          <p:cNvPr id="8" name="Title 1">
            <a:extLst>
              <a:ext uri="{FF2B5EF4-FFF2-40B4-BE49-F238E27FC236}">
                <a16:creationId xmlns:a16="http://schemas.microsoft.com/office/drawing/2014/main" id="{56F76100-2891-4EA2-A29D-EAB3B5FE9E11}"/>
              </a:ext>
            </a:extLst>
          </p:cNvPr>
          <p:cNvSpPr txBox="1">
            <a:spLocks/>
          </p:cNvSpPr>
          <p:nvPr/>
        </p:nvSpPr>
        <p:spPr>
          <a:xfrm>
            <a:off x="7298423" y="4098844"/>
            <a:ext cx="4389582" cy="22706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a:lnSpc>
                <a:spcPct val="120000"/>
              </a:lnSpc>
              <a:buClr>
                <a:schemeClr val="accent6"/>
              </a:buClr>
              <a:buSzPct val="60000"/>
            </a:pPr>
            <a:r>
              <a:rPr lang="en-US" sz="1500" b="0" dirty="0">
                <a:solidFill>
                  <a:schemeClr val="tx1"/>
                </a:solidFill>
                <a:latin typeface="Century Gothic" panose="020B0502020202020204" pitchFamily="34" charset="0"/>
                <a:cs typeface="Calibri" panose="020F0502020204030204" pitchFamily="34" charset="0"/>
              </a:rPr>
              <a:t>Why bother?</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cs typeface="Calibri" panose="020F0502020204030204" pitchFamily="34" charset="0"/>
              </a:rPr>
              <a:t>More flexibility</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cs typeface="Calibri" panose="020F0502020204030204" pitchFamily="34" charset="0"/>
              </a:rPr>
              <a:t>Designed to promote planned time off and reduce unplanned time off</a:t>
            </a:r>
          </a:p>
          <a:p>
            <a:pPr marL="227013" indent="-227013">
              <a:lnSpc>
                <a:spcPct val="120000"/>
              </a:lnSpc>
              <a:buClr>
                <a:srgbClr val="80BE63"/>
              </a:buClr>
              <a:buSzPct val="60000"/>
              <a:buFont typeface="Wingdings 3" panose="05040102010807070707" pitchFamily="18" charset="2"/>
              <a:buChar char="u"/>
            </a:pPr>
            <a:r>
              <a:rPr lang="en-US" sz="1500" b="0" dirty="0">
                <a:solidFill>
                  <a:schemeClr val="tx1"/>
                </a:solidFill>
                <a:latin typeface="Century Gothic" panose="020B0502020202020204" pitchFamily="34" charset="0"/>
                <a:cs typeface="Calibri" panose="020F0502020204030204" pitchFamily="34" charset="0"/>
              </a:rPr>
              <a:t>Also, for 9-month faculty, a clear distinction when engaging in approved outside activities </a:t>
            </a:r>
          </a:p>
          <a:p>
            <a:pPr marL="571500" indent="-571500">
              <a:lnSpc>
                <a:spcPct val="120000"/>
              </a:lnSpc>
              <a:buFont typeface="Arial" panose="020B0604020202020204" pitchFamily="34" charset="0"/>
              <a:buChar char="•"/>
            </a:pPr>
            <a:endParaRPr lang="en-US" sz="1500" b="0" dirty="0">
              <a:latin typeface="Century Gothic" panose="020B0502020202020204" pitchFamily="34" charset="0"/>
            </a:endParaRPr>
          </a:p>
        </p:txBody>
      </p:sp>
      <p:sp>
        <p:nvSpPr>
          <p:cNvPr id="14" name="Title 1">
            <a:extLst>
              <a:ext uri="{FF2B5EF4-FFF2-40B4-BE49-F238E27FC236}">
                <a16:creationId xmlns:a16="http://schemas.microsoft.com/office/drawing/2014/main" id="{591B2067-5F8E-47F6-A566-FBF35F40A06A}"/>
              </a:ext>
            </a:extLst>
          </p:cNvPr>
          <p:cNvSpPr txBox="1">
            <a:spLocks/>
          </p:cNvSpPr>
          <p:nvPr/>
        </p:nvSpPr>
        <p:spPr>
          <a:xfrm>
            <a:off x="1485100" y="365125"/>
            <a:ext cx="9221801" cy="9815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6487E"/>
                </a:solidFill>
                <a:latin typeface="Arial Black" panose="020B0604020202020204" pitchFamily="34" charset="0"/>
                <a:ea typeface="+mj-ea"/>
                <a:cs typeface="Arial Black"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6487E"/>
                </a:solidFill>
                <a:effectLst/>
                <a:uLnTx/>
                <a:uFillTx/>
                <a:latin typeface="Arial Black" panose="020B0604020202020204" pitchFamily="34" charset="0"/>
                <a:ea typeface="+mj-ea"/>
              </a:rPr>
              <a:t>WHAT IS PAID TIME OFF</a:t>
            </a:r>
            <a:endParaRPr kumimoji="0" lang="en-US" sz="3600" b="1" i="0" u="none" strike="noStrike" kern="1200" cap="none" spc="0" normalizeH="0" baseline="0" noProof="0" dirty="0">
              <a:ln>
                <a:noFill/>
              </a:ln>
              <a:solidFill>
                <a:srgbClr val="06487E"/>
              </a:solidFill>
              <a:effectLst/>
              <a:uLnTx/>
              <a:uFillTx/>
              <a:latin typeface="Arial Black" panose="020B0604020202020204" pitchFamily="34" charset="0"/>
              <a:ea typeface="+mj-ea"/>
            </a:endParaRPr>
          </a:p>
        </p:txBody>
      </p:sp>
    </p:spTree>
    <p:extLst>
      <p:ext uri="{BB962C8B-B14F-4D97-AF65-F5344CB8AC3E}">
        <p14:creationId xmlns:p14="http://schemas.microsoft.com/office/powerpoint/2010/main" val="137651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350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8">
            <a:extLst>
              <a:ext uri="{FF2B5EF4-FFF2-40B4-BE49-F238E27FC236}">
                <a16:creationId xmlns:a16="http://schemas.microsoft.com/office/drawing/2014/main" id="{23962611-DFD5-4092-AAFD-559E3DFCE2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10">
            <a:extLst>
              <a:ext uri="{FF2B5EF4-FFF2-40B4-BE49-F238E27FC236}">
                <a16:creationId xmlns:a16="http://schemas.microsoft.com/office/drawing/2014/main" id="{2270F1FA-0425-408F-9861-80BF5AFB276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3DB7E14-AD60-47BE-8180-05831B7694C7}"/>
              </a:ext>
            </a:extLst>
          </p:cNvPr>
          <p:cNvSpPr txBox="1"/>
          <p:nvPr/>
        </p:nvSpPr>
        <p:spPr>
          <a:xfrm>
            <a:off x="3045368" y="2043663"/>
            <a:ext cx="6105194" cy="203105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kern="1200">
                <a:solidFill>
                  <a:srgbClr val="FFFFFF"/>
                </a:solidFill>
                <a:latin typeface="+mj-lt"/>
                <a:ea typeface="+mj-ea"/>
                <a:cs typeface="+mj-cs"/>
              </a:rPr>
              <a:t>Questions</a:t>
            </a:r>
          </a:p>
        </p:txBody>
      </p:sp>
    </p:spTree>
    <p:extLst>
      <p:ext uri="{BB962C8B-B14F-4D97-AF65-F5344CB8AC3E}">
        <p14:creationId xmlns:p14="http://schemas.microsoft.com/office/powerpoint/2010/main" val="3367854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otalTime>13</TotalTime>
  <Words>696</Words>
  <Application>Microsoft Office PowerPoint</Application>
  <PresentationFormat>Widescreen</PresentationFormat>
  <Paragraphs>67</Paragraphs>
  <Slides>13</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vt:i4>
      </vt:variant>
    </vt:vector>
  </HeadingPairs>
  <TitlesOfParts>
    <vt:vector size="23" baseType="lpstr">
      <vt:lpstr>Arial</vt:lpstr>
      <vt:lpstr>Arial Black</vt:lpstr>
      <vt:lpstr>Calibri</vt:lpstr>
      <vt:lpstr>Calibri Light</vt:lpstr>
      <vt:lpstr>Century Gothic</vt:lpstr>
      <vt:lpstr>Palatino</vt:lpstr>
      <vt:lpstr>Wingdings</vt:lpstr>
      <vt:lpstr>Wingdings 3</vt:lpstr>
      <vt:lpstr>Office Theme</vt:lpstr>
      <vt:lpstr>Office Theme</vt:lpstr>
      <vt:lpstr>  Paid Family Leave Policy Trends AAPA Conference 2020  Bill Connellan, Assistant Provost and Chief Bargainer Shannon Edwards, Director, University Benefits University of Florida December 11, 2020 </vt:lpstr>
      <vt:lpstr>BACKGROUND</vt:lpstr>
      <vt:lpstr>SIGNATURE PROVISION</vt:lpstr>
      <vt:lpstr>PowerPoint Presentation</vt:lpstr>
      <vt:lpstr>ARTICLE 21  Other Leaves</vt:lpstr>
      <vt:lpstr>PAID PARENTAL AND MEDICAL LEAVE</vt:lpstr>
      <vt:lpstr>NEW! PAID PARENTAL AND MEDICAL LEAVE</vt:lpstr>
      <vt:lpstr>PAID PARENTAL LEAVE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Paid Family Leave Policy Trends AAPA Conference 2020  Bill Connellan, Assistant Provost and Chief Bargainer Shannon Edwards, Director, University Benefits University of Florida December 11, 2020</dc:title>
  <dc:creator>Holt,Rebecca J</dc:creator>
  <cp:lastModifiedBy>Nadine Fishel</cp:lastModifiedBy>
  <cp:revision>3</cp:revision>
  <dcterms:created xsi:type="dcterms:W3CDTF">2020-11-16T21:35:55Z</dcterms:created>
  <dcterms:modified xsi:type="dcterms:W3CDTF">2020-12-08T00:59:14Z</dcterms:modified>
</cp:coreProperties>
</file>