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Roboto" panose="020B0604020202020204" charset="0"/>
      <p:regular r:id="rId23"/>
      <p:bold r:id="rId24"/>
      <p:italic r:id="rId25"/>
      <p:boldItalic r:id="rId26"/>
    </p:embeddedFont>
    <p:embeddedFont>
      <p:font typeface="Century Gothic" panose="020B050202020202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jSz8CsunXx2e8npD838uEmtasaD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9"/>
  </p:normalViewPr>
  <p:slideViewPr>
    <p:cSldViewPr snapToGrid="0" snapToObjects="1">
      <p:cViewPr varScale="1">
        <p:scale>
          <a:sx n="109" d="100"/>
          <a:sy n="109"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font" Target="fonts/font1.fntdata"/><Relationship Id="rId31"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2.ed.gov/about/offices/list/ocr/blog/20200903.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 name="Google Shape;11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b05b6e0d0a_0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b05b6e0d0a_0_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a:t>
            </a:r>
            <a:endParaRPr dirty="0"/>
          </a:p>
        </p:txBody>
      </p:sp>
      <p:sp>
        <p:nvSpPr>
          <p:cNvPr id="129" name="Google Shape;129;gb05b6e0d0a_0_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685800" lvl="0" indent="0" algn="l" rtl="0">
              <a:lnSpc>
                <a:spcPct val="70000"/>
              </a:lnSpc>
              <a:spcBef>
                <a:spcPts val="500"/>
              </a:spcBef>
              <a:spcAft>
                <a:spcPts val="0"/>
              </a:spcAft>
              <a:buClr>
                <a:schemeClr val="dk1"/>
              </a:buClr>
              <a:buSzPts val="1100"/>
              <a:buFont typeface="Arial"/>
              <a:buNone/>
            </a:pPr>
            <a:endParaRPr sz="100" dirty="0">
              <a:solidFill>
                <a:srgbClr val="000000"/>
              </a:solidFill>
            </a:endParaRPr>
          </a:p>
        </p:txBody>
      </p:sp>
      <p:sp>
        <p:nvSpPr>
          <p:cNvPr id="138" name="Google Shape;13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800"/>
              </a:spcBef>
              <a:spcAft>
                <a:spcPts val="0"/>
              </a:spcAft>
              <a:buClr>
                <a:schemeClr val="dk1"/>
              </a:buClr>
              <a:buSzPts val="1100"/>
              <a:buFont typeface="Arial"/>
              <a:buNone/>
            </a:pPr>
            <a:endParaRPr sz="1400" dirty="0">
              <a:solidFill>
                <a:schemeClr val="lt1"/>
              </a:solidFill>
              <a:latin typeface="Century Gothic"/>
              <a:ea typeface="Century Gothic"/>
              <a:cs typeface="Century Gothic"/>
              <a:sym typeface="Century Gothic"/>
            </a:endParaRPr>
          </a:p>
        </p:txBody>
      </p:sp>
      <p:sp>
        <p:nvSpPr>
          <p:cNvPr id="151" name="Google Shape;15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b0e3bb8b0b_1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b0e3bb8b0b_1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Department “encourages” the adoption of objective standards for determining potential biases and/or conflicts of interest. An “objective” standard, according to the Department “is whether a reasonable person would believe bias exists.” 85 Fed. Reg. at 30252. The Department describes this standard as a “common sense approach to evaluating whether a particular person serving in a Title IX role is biased,” which will be case-specific and avoid generalizations by which a bias is unreasonably assumed, such as based on the person’s research or advocacy background. Id.</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Importantly, the Department’s “objective” standard does not distinguish between “actual” and perceived” bias, categories which are commonly raised in civil litigation arising from Title IX or breach of contract claims. Id. Yet implicitly, any objective evaluation of bias will likely have to consider whether the bias has an impact on the process itself. As described in the Joint Guidance section on Appeals, even where a conflict of interest or bias is alleged, the appeal will not be granted unless the party can demonstrate that the conflict of interest or bias materially affected the outcome.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Training will be a primary area for implementing these standards. As conflict of interest or bias is a mandatory ground for appeal, it will be vital for institutions to set objective standards for determining if a conflict or bias exists, and to thoroughly train Title IX Coordinators, investigators, decision-makers, and appellate boards on these rules.</a:t>
            </a:r>
            <a:endParaRPr dirty="0"/>
          </a:p>
        </p:txBody>
      </p:sp>
      <p:sp>
        <p:nvSpPr>
          <p:cNvPr id="159" name="Google Shape;159;gb0e3bb8b0b_1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b05b6e0d0a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b05b6e0d0a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39700" marR="114300" lvl="0" indent="457200" algn="l" rtl="0">
              <a:lnSpc>
                <a:spcPct val="200000"/>
              </a:lnSpc>
              <a:spcBef>
                <a:spcPts val="0"/>
              </a:spcBef>
              <a:spcAft>
                <a:spcPts val="0"/>
              </a:spcAft>
              <a:buClr>
                <a:schemeClr val="dk1"/>
              </a:buClr>
              <a:buSzPts val="1100"/>
              <a:buFont typeface="Arial"/>
              <a:buNone/>
            </a:pPr>
            <a:r>
              <a:rPr lang="en-US" dirty="0">
                <a:latin typeface="Arial"/>
                <a:ea typeface="Arial"/>
                <a:cs typeface="Arial"/>
                <a:sym typeface="Arial"/>
              </a:rPr>
              <a:t>(</a:t>
            </a:r>
            <a:r>
              <a:rPr lang="en-US" dirty="0" err="1">
                <a:latin typeface="Arial"/>
                <a:ea typeface="Arial"/>
                <a:cs typeface="Arial"/>
                <a:sym typeface="Arial"/>
              </a:rPr>
              <a:t>i</a:t>
            </a:r>
            <a:r>
              <a:rPr lang="en-US" dirty="0">
                <a:latin typeface="Arial"/>
                <a:ea typeface="Arial"/>
                <a:cs typeface="Arial"/>
                <a:sym typeface="Arial"/>
              </a:rPr>
              <a:t>)</a:t>
            </a:r>
            <a:r>
              <a:rPr lang="en-US" sz="700" dirty="0">
                <a:latin typeface="Times New Roman"/>
                <a:ea typeface="Times New Roman"/>
                <a:cs typeface="Times New Roman"/>
                <a:sym typeface="Times New Roman"/>
              </a:rPr>
              <a:t>  </a:t>
            </a:r>
            <a:r>
              <a:rPr lang="en-US" dirty="0">
                <a:latin typeface="Arial"/>
                <a:ea typeface="Arial"/>
                <a:cs typeface="Arial"/>
                <a:sym typeface="Arial"/>
              </a:rPr>
              <a:t>Treat complainants and respondents equitably by providing remedies to a complainant where a determination of responsibility for sexual harassment has been made against the respondent, and by following a grievance process that complies with this section before the imposition of any disciplinary sanctions or other actions that are not supportive measures as defined in § 106.30, against a respondent. Remedies must be designed to restore or preserve equal access to the recipient’s education program or activity. Such remedies may include the same individualized services described in § 106.30 as “supportive measures”; however, remedies need not be non-disciplinary or non-punitive and need not avoid burdening the respondent;</a:t>
            </a:r>
            <a:endParaRPr dirty="0">
              <a:latin typeface="Arial"/>
              <a:ea typeface="Arial"/>
              <a:cs typeface="Arial"/>
              <a:sym typeface="Arial"/>
            </a:endParaRPr>
          </a:p>
          <a:p>
            <a:pPr marL="139700" marR="177800" lvl="0" indent="457200" algn="l" rtl="0">
              <a:lnSpc>
                <a:spcPct val="200000"/>
              </a:lnSpc>
              <a:spcBef>
                <a:spcPts val="0"/>
              </a:spcBef>
              <a:spcAft>
                <a:spcPts val="0"/>
              </a:spcAft>
              <a:buClr>
                <a:schemeClr val="dk1"/>
              </a:buClr>
              <a:buSzPts val="1100"/>
              <a:buFont typeface="Arial"/>
              <a:buNone/>
            </a:pPr>
            <a:r>
              <a:rPr lang="en-US" dirty="0">
                <a:latin typeface="Arial"/>
                <a:ea typeface="Arial"/>
                <a:cs typeface="Arial"/>
                <a:sym typeface="Arial"/>
              </a:rPr>
              <a:t>(ii)</a:t>
            </a:r>
            <a:r>
              <a:rPr lang="en-US" sz="700" dirty="0">
                <a:latin typeface="Times New Roman"/>
                <a:ea typeface="Times New Roman"/>
                <a:cs typeface="Times New Roman"/>
                <a:sym typeface="Times New Roman"/>
              </a:rPr>
              <a:t>  </a:t>
            </a:r>
            <a:r>
              <a:rPr lang="en-US" dirty="0">
                <a:latin typeface="Arial"/>
                <a:ea typeface="Arial"/>
                <a:cs typeface="Arial"/>
                <a:sym typeface="Arial"/>
              </a:rPr>
              <a:t>Require an objective evaluation of all relevant evidence – including both inculpatory and exculpatory evidence – and provide that credibility determinations may not be based on a person’s status as a complainant, respondent, or witness;</a:t>
            </a:r>
            <a:endParaRPr dirty="0">
              <a:latin typeface="Arial"/>
              <a:ea typeface="Arial"/>
              <a:cs typeface="Arial"/>
              <a:sym typeface="Arial"/>
            </a:endParaRPr>
          </a:p>
          <a:p>
            <a:pPr marL="139700" marR="101600" lvl="0" indent="457200" algn="l" rtl="0">
              <a:lnSpc>
                <a:spcPct val="200000"/>
              </a:lnSpc>
              <a:spcBef>
                <a:spcPts val="0"/>
              </a:spcBef>
              <a:spcAft>
                <a:spcPts val="0"/>
              </a:spcAft>
              <a:buClr>
                <a:schemeClr val="dk1"/>
              </a:buClr>
              <a:buSzPts val="1100"/>
              <a:buFont typeface="Arial"/>
              <a:buNone/>
            </a:pPr>
            <a:r>
              <a:rPr lang="en-US" dirty="0">
                <a:latin typeface="Arial"/>
                <a:ea typeface="Arial"/>
                <a:cs typeface="Arial"/>
                <a:sym typeface="Arial"/>
              </a:rPr>
              <a:t>(iii)</a:t>
            </a:r>
            <a:r>
              <a:rPr lang="en-US" sz="700" dirty="0">
                <a:latin typeface="Times New Roman"/>
                <a:ea typeface="Times New Roman"/>
                <a:cs typeface="Times New Roman"/>
                <a:sym typeface="Times New Roman"/>
              </a:rPr>
              <a:t>  </a:t>
            </a:r>
            <a:r>
              <a:rPr lang="en-US" dirty="0">
                <a:latin typeface="Arial"/>
                <a:ea typeface="Arial"/>
                <a:cs typeface="Arial"/>
                <a:sym typeface="Arial"/>
              </a:rPr>
              <a:t>Require that any individual designated by a recipient as a Title IX Coordinator, investigator, decision-maker, or any person designated by a recipient to facilitate an informal resolution process, not have a conflict of interest or bias for or against complainants or respondents generally or an individual complainant or respondent. A recipient must ensure that Title IX Coordinators, investigators, decision-makers, and any person who facilitates an informal resolution process, receive training on the definition of sexual harassment in § 106.30, the scope</a:t>
            </a:r>
            <a:endParaRPr dirty="0">
              <a:latin typeface="Arial"/>
              <a:ea typeface="Arial"/>
              <a:cs typeface="Arial"/>
              <a:sym typeface="Arial"/>
            </a:endParaRPr>
          </a:p>
          <a:p>
            <a:pPr marL="0" lvl="0" indent="0" algn="l" rtl="0">
              <a:lnSpc>
                <a:spcPct val="200000"/>
              </a:lnSpc>
              <a:spcBef>
                <a:spcPts val="0"/>
              </a:spcBef>
              <a:spcAft>
                <a:spcPts val="0"/>
              </a:spcAft>
              <a:buClr>
                <a:schemeClr val="dk1"/>
              </a:buClr>
              <a:buSzPts val="1100"/>
              <a:buFont typeface="Arial"/>
              <a:buNone/>
            </a:pPr>
            <a:endParaRPr dirty="0">
              <a:latin typeface="Times New Roman"/>
              <a:ea typeface="Times New Roman"/>
              <a:cs typeface="Times New Roman"/>
              <a:sym typeface="Times New Roman"/>
            </a:endParaRPr>
          </a:p>
          <a:p>
            <a:pPr marL="139700" marR="114300" lvl="0" indent="0" algn="l" rtl="0">
              <a:lnSpc>
                <a:spcPct val="218181"/>
              </a:lnSpc>
              <a:spcBef>
                <a:spcPts val="400"/>
              </a:spcBef>
              <a:spcAft>
                <a:spcPts val="0"/>
              </a:spcAft>
              <a:buClr>
                <a:schemeClr val="dk1"/>
              </a:buClr>
              <a:buSzPts val="1100"/>
              <a:buFont typeface="Arial"/>
              <a:buNone/>
            </a:pPr>
            <a:r>
              <a:rPr lang="en-US" sz="1100" dirty="0">
                <a:latin typeface="Arial"/>
                <a:ea typeface="Arial"/>
                <a:cs typeface="Arial"/>
                <a:sym typeface="Arial"/>
              </a:rPr>
              <a:t>of the recipient’s education program or activity, how to conduct an investigation and grievance process including hearings, appeals, and informal resolution processes, as applicable, and how to serve impartially, including by avoiding prejudgment of the facts at issue, conflicts of interest, and bias. A recipient must ensure that decision-makers receive training on any technology to be used at a live hearing and on issues of relevance of questions and evidence, including when questions and evidence about the complainant’s sexual predisposition or prior sexual behavior are not relevant, as set forth in paragraph (b)(6) of this section. A recipient also must ensure that investigators receive training on issues of relevance to create an investigative report that fairly summarizes relevant evidence, as set forth in paragraph (b)(5)(vii) of this section. Any materials used to train Title IX Coordinators, investigators, decision-makers, and any person who facilitates an informal resolution process, must not rely on sex stereotypes and must promote impartial investigations and adjudications of formal complaints of sexual harassment;</a:t>
            </a:r>
            <a:endParaRPr sz="1100" dirty="0">
              <a:latin typeface="Arial"/>
              <a:ea typeface="Arial"/>
              <a:cs typeface="Arial"/>
              <a:sym typeface="Arial"/>
            </a:endParaRPr>
          </a:p>
          <a:p>
            <a:pPr marL="139700" marR="139700" lvl="0" indent="457200" algn="l" rtl="0">
              <a:lnSpc>
                <a:spcPct val="200000"/>
              </a:lnSpc>
              <a:spcBef>
                <a:spcPts val="0"/>
              </a:spcBef>
              <a:spcAft>
                <a:spcPts val="0"/>
              </a:spcAft>
              <a:buClr>
                <a:schemeClr val="dk1"/>
              </a:buClr>
              <a:buSzPts val="1100"/>
              <a:buFont typeface="Arial"/>
              <a:buNone/>
            </a:pPr>
            <a:r>
              <a:rPr lang="en-US" dirty="0">
                <a:latin typeface="Arial"/>
                <a:ea typeface="Arial"/>
                <a:cs typeface="Arial"/>
                <a:sym typeface="Arial"/>
              </a:rPr>
              <a:t>(iv)</a:t>
            </a:r>
            <a:r>
              <a:rPr lang="en-US" sz="700" dirty="0">
                <a:latin typeface="Times New Roman"/>
                <a:ea typeface="Times New Roman"/>
                <a:cs typeface="Times New Roman"/>
                <a:sym typeface="Times New Roman"/>
              </a:rPr>
              <a:t>  </a:t>
            </a:r>
            <a:r>
              <a:rPr lang="en-US" dirty="0">
                <a:latin typeface="Arial"/>
                <a:ea typeface="Arial"/>
                <a:cs typeface="Arial"/>
                <a:sym typeface="Arial"/>
              </a:rPr>
              <a:t>Include a presumption that the respondent is not responsible for the alleged conduct until a determination regarding responsibility is made at the conclusion of the grievance process;</a:t>
            </a:r>
            <a:endParaRPr dirty="0">
              <a:latin typeface="Arial"/>
              <a:ea typeface="Arial"/>
              <a:cs typeface="Arial"/>
              <a:sym typeface="Arial"/>
            </a:endParaRPr>
          </a:p>
          <a:p>
            <a:pPr marL="139700" marR="101600" lvl="0" indent="457200" algn="l" rtl="0">
              <a:lnSpc>
                <a:spcPct val="200000"/>
              </a:lnSpc>
              <a:spcBef>
                <a:spcPts val="0"/>
              </a:spcBef>
              <a:spcAft>
                <a:spcPts val="0"/>
              </a:spcAft>
              <a:buClr>
                <a:schemeClr val="dk1"/>
              </a:buClr>
              <a:buSzPts val="1100"/>
              <a:buFont typeface="Arial"/>
              <a:buNone/>
            </a:pPr>
            <a:r>
              <a:rPr lang="en-US" dirty="0">
                <a:latin typeface="Arial"/>
                <a:ea typeface="Arial"/>
                <a:cs typeface="Arial"/>
                <a:sym typeface="Arial"/>
              </a:rPr>
              <a:t>(v)</a:t>
            </a:r>
            <a:r>
              <a:rPr lang="en-US" sz="700" dirty="0">
                <a:latin typeface="Times New Roman"/>
                <a:ea typeface="Times New Roman"/>
                <a:cs typeface="Times New Roman"/>
                <a:sym typeface="Times New Roman"/>
              </a:rPr>
              <a:t>  </a:t>
            </a:r>
            <a:r>
              <a:rPr lang="en-US" dirty="0">
                <a:latin typeface="Arial"/>
                <a:ea typeface="Arial"/>
                <a:cs typeface="Arial"/>
                <a:sym typeface="Arial"/>
              </a:rPr>
              <a:t>Include reasonably prompt time frames for conclusion of the grievance process, including reasonably prompt time frames for filing and resolving appeals and informal resolution processes if the recipient offers informal resolution processes, and a process that allows for the temporary delay of the grievance process or the limited extension of time frames for good cause with written notice to the complainant and the respondent of the delay or extension and the reasons for the action. Good cause may include considerations such as the absence of a party, a party’s advisor, or a witness; concurrent law enforcement activity; or the need for language assistance or accommodation of disabilities;</a:t>
            </a:r>
            <a:endParaRPr dirty="0">
              <a:latin typeface="Arial"/>
              <a:ea typeface="Arial"/>
              <a:cs typeface="Arial"/>
              <a:sym typeface="Arial"/>
            </a:endParaRPr>
          </a:p>
          <a:p>
            <a:pPr marL="0" lvl="0" indent="0" algn="l" rtl="0">
              <a:lnSpc>
                <a:spcPct val="200000"/>
              </a:lnSpc>
              <a:spcBef>
                <a:spcPts val="0"/>
              </a:spcBef>
              <a:spcAft>
                <a:spcPts val="0"/>
              </a:spcAft>
              <a:buClr>
                <a:schemeClr val="dk1"/>
              </a:buClr>
              <a:buSzPts val="1100"/>
              <a:buFont typeface="Arial"/>
              <a:buNone/>
            </a:pPr>
            <a:endParaRPr dirty="0">
              <a:latin typeface="Times New Roman"/>
              <a:ea typeface="Times New Roman"/>
              <a:cs typeface="Times New Roman"/>
              <a:sym typeface="Times New Roman"/>
            </a:endParaRPr>
          </a:p>
          <a:p>
            <a:pPr marL="139700" marR="101600" lvl="0" indent="457200" algn="l" rtl="0">
              <a:lnSpc>
                <a:spcPct val="200000"/>
              </a:lnSpc>
              <a:spcBef>
                <a:spcPts val="400"/>
              </a:spcBef>
              <a:spcAft>
                <a:spcPts val="0"/>
              </a:spcAft>
              <a:buClr>
                <a:schemeClr val="dk1"/>
              </a:buClr>
              <a:buSzPts val="1100"/>
              <a:buFont typeface="Arial"/>
              <a:buNone/>
            </a:pPr>
            <a:r>
              <a:rPr lang="en-US" dirty="0">
                <a:latin typeface="Arial"/>
                <a:ea typeface="Arial"/>
                <a:cs typeface="Arial"/>
                <a:sym typeface="Arial"/>
              </a:rPr>
              <a:t>(vi)</a:t>
            </a:r>
            <a:r>
              <a:rPr lang="en-US" sz="700" dirty="0">
                <a:latin typeface="Times New Roman"/>
                <a:ea typeface="Times New Roman"/>
                <a:cs typeface="Times New Roman"/>
                <a:sym typeface="Times New Roman"/>
              </a:rPr>
              <a:t>  </a:t>
            </a:r>
            <a:r>
              <a:rPr lang="en-US" dirty="0">
                <a:latin typeface="Arial"/>
                <a:ea typeface="Arial"/>
                <a:cs typeface="Arial"/>
                <a:sym typeface="Arial"/>
              </a:rPr>
              <a:t>Describe the range of possible disciplinary sanctions and remedies or list the possible disciplinary sanctions and remedies that the recipient may implement following any determination of responsibility;</a:t>
            </a:r>
            <a:endParaRPr dirty="0">
              <a:latin typeface="Arial"/>
              <a:ea typeface="Arial"/>
              <a:cs typeface="Arial"/>
              <a:sym typeface="Arial"/>
            </a:endParaRPr>
          </a:p>
          <a:p>
            <a:pPr marL="139700" marR="139700" lvl="0" indent="457200" algn="l" rtl="0">
              <a:lnSpc>
                <a:spcPct val="200000"/>
              </a:lnSpc>
              <a:spcBef>
                <a:spcPts val="0"/>
              </a:spcBef>
              <a:spcAft>
                <a:spcPts val="0"/>
              </a:spcAft>
              <a:buClr>
                <a:schemeClr val="dk1"/>
              </a:buClr>
              <a:buSzPts val="1100"/>
              <a:buFont typeface="Arial"/>
              <a:buNone/>
            </a:pPr>
            <a:r>
              <a:rPr lang="en-US" dirty="0">
                <a:latin typeface="Arial"/>
                <a:ea typeface="Arial"/>
                <a:cs typeface="Arial"/>
                <a:sym typeface="Arial"/>
              </a:rPr>
              <a:t>(vii)</a:t>
            </a:r>
            <a:r>
              <a:rPr lang="en-US" sz="700" dirty="0">
                <a:latin typeface="Times New Roman"/>
                <a:ea typeface="Times New Roman"/>
                <a:cs typeface="Times New Roman"/>
                <a:sym typeface="Times New Roman"/>
              </a:rPr>
              <a:t>  </a:t>
            </a:r>
            <a:r>
              <a:rPr lang="en-US" dirty="0">
                <a:latin typeface="Arial"/>
                <a:ea typeface="Arial"/>
                <a:cs typeface="Arial"/>
                <a:sym typeface="Arial"/>
              </a:rPr>
              <a:t>State whether the standard of evidence to be used to determine responsibility is the preponderance of the evidence standard or the clear and convincing evidence standard, apply the same standard of evidence for formal complaints against students as for formal complaints against employees, including faculty, and apply the same standard of evidence to all formal complaints of sexual harassment;</a:t>
            </a:r>
            <a:endParaRPr dirty="0">
              <a:latin typeface="Arial"/>
              <a:ea typeface="Arial"/>
              <a:cs typeface="Arial"/>
              <a:sym typeface="Arial"/>
            </a:endParaRPr>
          </a:p>
          <a:p>
            <a:pPr marL="939800" lvl="0" indent="-34290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(viii)</a:t>
            </a:r>
            <a:r>
              <a:rPr lang="en-US" sz="700" dirty="0">
                <a:latin typeface="Times New Roman"/>
                <a:ea typeface="Times New Roman"/>
                <a:cs typeface="Times New Roman"/>
                <a:sym typeface="Times New Roman"/>
              </a:rPr>
              <a:t>  </a:t>
            </a:r>
            <a:r>
              <a:rPr lang="en-US" dirty="0">
                <a:latin typeface="Arial"/>
                <a:ea typeface="Arial"/>
                <a:cs typeface="Arial"/>
                <a:sym typeface="Arial"/>
              </a:rPr>
              <a:t>Include the procedures and permissible bases for the complainant and respondent to</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a:t>
            </a:r>
            <a:endParaRPr dirty="0">
              <a:latin typeface="Arial"/>
              <a:ea typeface="Arial"/>
              <a:cs typeface="Arial"/>
              <a:sym typeface="Arial"/>
            </a:endParaRPr>
          </a:p>
          <a:p>
            <a:pPr marL="13970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appeal;</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a:t>
            </a:r>
            <a:endParaRPr dirty="0">
              <a:latin typeface="Arial"/>
              <a:ea typeface="Arial"/>
              <a:cs typeface="Arial"/>
              <a:sym typeface="Arial"/>
            </a:endParaRPr>
          </a:p>
          <a:p>
            <a:pPr marL="139700" marR="863600" lvl="0" indent="457200" algn="l" rtl="0">
              <a:lnSpc>
                <a:spcPct val="200000"/>
              </a:lnSpc>
              <a:spcBef>
                <a:spcPts val="0"/>
              </a:spcBef>
              <a:spcAft>
                <a:spcPts val="0"/>
              </a:spcAft>
              <a:buClr>
                <a:schemeClr val="dk1"/>
              </a:buClr>
              <a:buSzPts val="1100"/>
              <a:buFont typeface="Arial"/>
              <a:buNone/>
            </a:pPr>
            <a:r>
              <a:rPr lang="en-US" dirty="0">
                <a:latin typeface="Arial"/>
                <a:ea typeface="Arial"/>
                <a:cs typeface="Arial"/>
                <a:sym typeface="Arial"/>
              </a:rPr>
              <a:t>(ix)</a:t>
            </a:r>
            <a:r>
              <a:rPr lang="en-US" sz="700" dirty="0">
                <a:latin typeface="Times New Roman"/>
                <a:ea typeface="Times New Roman"/>
                <a:cs typeface="Times New Roman"/>
                <a:sym typeface="Times New Roman"/>
              </a:rPr>
              <a:t>  </a:t>
            </a:r>
            <a:r>
              <a:rPr lang="en-US" dirty="0">
                <a:latin typeface="Arial"/>
                <a:ea typeface="Arial"/>
                <a:cs typeface="Arial"/>
                <a:sym typeface="Arial"/>
              </a:rPr>
              <a:t>Describe the range of supportive measures available to complainants and respondents; and</a:t>
            </a:r>
            <a:endParaRPr dirty="0">
              <a:latin typeface="Arial"/>
              <a:ea typeface="Arial"/>
              <a:cs typeface="Arial"/>
              <a:sym typeface="Arial"/>
            </a:endParaRPr>
          </a:p>
          <a:p>
            <a:pPr marL="139700" marR="215900" lvl="0" indent="457200" algn="l" rtl="0">
              <a:lnSpc>
                <a:spcPct val="200000"/>
              </a:lnSpc>
              <a:spcBef>
                <a:spcPts val="0"/>
              </a:spcBef>
              <a:spcAft>
                <a:spcPts val="0"/>
              </a:spcAft>
              <a:buClr>
                <a:schemeClr val="dk1"/>
              </a:buClr>
              <a:buSzPts val="1100"/>
              <a:buFont typeface="Arial"/>
              <a:buNone/>
            </a:pPr>
            <a:r>
              <a:rPr lang="en-US" dirty="0">
                <a:latin typeface="Arial"/>
                <a:ea typeface="Arial"/>
                <a:cs typeface="Arial"/>
                <a:sym typeface="Arial"/>
              </a:rPr>
              <a:t>(x)</a:t>
            </a:r>
            <a:r>
              <a:rPr lang="en-US" sz="700" dirty="0">
                <a:latin typeface="Times New Roman"/>
                <a:ea typeface="Times New Roman"/>
                <a:cs typeface="Times New Roman"/>
                <a:sym typeface="Times New Roman"/>
              </a:rPr>
              <a:t>  </a:t>
            </a:r>
            <a:r>
              <a:rPr lang="en-US" dirty="0">
                <a:latin typeface="Arial"/>
                <a:ea typeface="Arial"/>
                <a:cs typeface="Arial"/>
                <a:sym typeface="Arial"/>
              </a:rPr>
              <a:t>Not require, allow, rely upon, or otherwise use questions or evidence that constitute, or seek disclosure of, information protected under a legally recognized privilege, unless the person holding such privilege has waived the privilege.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67" name="Google Shape;167;gb05b6e0d0a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b05b6e0d0a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gb05b6e0d0a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39700" marR="114300" lvl="0" indent="457200" algn="l" rtl="0">
              <a:lnSpc>
                <a:spcPct val="200000"/>
              </a:lnSpc>
              <a:spcBef>
                <a:spcPts val="0"/>
              </a:spcBef>
              <a:spcAft>
                <a:spcPts val="0"/>
              </a:spcAft>
              <a:buSzPts val="1400"/>
              <a:buNone/>
            </a:pPr>
            <a:endParaRPr lang="en-US" dirty="0">
              <a:latin typeface="Arial"/>
              <a:ea typeface="Arial"/>
              <a:cs typeface="Arial"/>
              <a:sym typeface="Arial"/>
            </a:endParaRPr>
          </a:p>
          <a:p>
            <a:pPr marL="139700" marR="114300" lvl="0" indent="457200" algn="l" rtl="0">
              <a:lnSpc>
                <a:spcPct val="200000"/>
              </a:lnSpc>
              <a:spcBef>
                <a:spcPts val="0"/>
              </a:spcBef>
              <a:spcAft>
                <a:spcPts val="0"/>
              </a:spcAft>
              <a:buSzPts val="1400"/>
              <a:buNone/>
            </a:pPr>
            <a:endParaRPr lang="en-US" dirty="0">
              <a:latin typeface="Arial"/>
              <a:ea typeface="Arial"/>
              <a:cs typeface="Arial"/>
              <a:sym typeface="Arial"/>
            </a:endParaRPr>
          </a:p>
          <a:p>
            <a:pPr marL="139700" marR="114300" lvl="0" indent="457200" algn="l" rtl="0">
              <a:lnSpc>
                <a:spcPct val="200000"/>
              </a:lnSpc>
              <a:spcBef>
                <a:spcPts val="0"/>
              </a:spcBef>
              <a:spcAft>
                <a:spcPts val="0"/>
              </a:spcAft>
              <a:buSzPts val="1400"/>
              <a:buNone/>
            </a:pPr>
            <a:r>
              <a:rPr lang="en-US" dirty="0">
                <a:latin typeface="Arial"/>
                <a:ea typeface="Arial"/>
                <a:cs typeface="Arial"/>
                <a:sym typeface="Arial"/>
              </a:rPr>
              <a:t>(</a:t>
            </a:r>
            <a:r>
              <a:rPr lang="en-US" dirty="0" err="1">
                <a:latin typeface="Arial"/>
                <a:ea typeface="Arial"/>
                <a:cs typeface="Arial"/>
                <a:sym typeface="Arial"/>
              </a:rPr>
              <a:t>i</a:t>
            </a:r>
            <a:r>
              <a:rPr lang="en-US" dirty="0">
                <a:latin typeface="Arial"/>
                <a:ea typeface="Arial"/>
                <a:cs typeface="Arial"/>
                <a:sym typeface="Arial"/>
              </a:rPr>
              <a:t>)</a:t>
            </a:r>
            <a:r>
              <a:rPr lang="en-US" sz="700" dirty="0">
                <a:latin typeface="Times New Roman"/>
                <a:ea typeface="Times New Roman"/>
                <a:cs typeface="Times New Roman"/>
                <a:sym typeface="Times New Roman"/>
              </a:rPr>
              <a:t>  </a:t>
            </a:r>
            <a:r>
              <a:rPr lang="en-US" dirty="0">
                <a:latin typeface="Arial"/>
                <a:ea typeface="Arial"/>
                <a:cs typeface="Arial"/>
                <a:sym typeface="Arial"/>
              </a:rPr>
              <a:t>Treat complainants and respondents equitably by providing remedies to a complainant where a determination of responsibility for sexual harassment has been made against the respondent, and by following a grievance process at complies with this section before the imposition of any disciplinary sanctions or other actions that are not supportive measures as defined in § 106.30, against a respondent. Remedies must be designed to restore or preserve equal access to the recipient’s education program or activity. Such remedies may include the same individualized services described in § 106.30 as “supportive measures”; however, remedies need not be non-disciplinary or non-punitive and need not avoid burdening the respondent;</a:t>
            </a:r>
            <a:endParaRPr dirty="0">
              <a:latin typeface="Arial"/>
              <a:ea typeface="Arial"/>
              <a:cs typeface="Arial"/>
              <a:sym typeface="Arial"/>
            </a:endParaRPr>
          </a:p>
          <a:p>
            <a:pPr marL="139700" marR="177800" lvl="0" indent="457200" algn="l" rtl="0">
              <a:lnSpc>
                <a:spcPct val="200000"/>
              </a:lnSpc>
              <a:spcBef>
                <a:spcPts val="0"/>
              </a:spcBef>
              <a:spcAft>
                <a:spcPts val="0"/>
              </a:spcAft>
              <a:buSzPts val="1400"/>
              <a:buNone/>
            </a:pPr>
            <a:r>
              <a:rPr lang="en-US" dirty="0">
                <a:latin typeface="Arial"/>
                <a:ea typeface="Arial"/>
                <a:cs typeface="Arial"/>
                <a:sym typeface="Arial"/>
              </a:rPr>
              <a:t>(ii)</a:t>
            </a:r>
            <a:r>
              <a:rPr lang="en-US" sz="700" dirty="0">
                <a:latin typeface="Times New Roman"/>
                <a:ea typeface="Times New Roman"/>
                <a:cs typeface="Times New Roman"/>
                <a:sym typeface="Times New Roman"/>
              </a:rPr>
              <a:t>  </a:t>
            </a:r>
            <a:r>
              <a:rPr lang="en-US" dirty="0">
                <a:latin typeface="Arial"/>
                <a:ea typeface="Arial"/>
                <a:cs typeface="Arial"/>
                <a:sym typeface="Arial"/>
              </a:rPr>
              <a:t>Require an objective evaluation of all relevant evidence – including both inculpatory and exculpatory evidence – and provide that credibility determinations may not be based on a person’s status as a complainant, respondent, or witness;</a:t>
            </a:r>
            <a:endParaRPr dirty="0">
              <a:latin typeface="Arial"/>
              <a:ea typeface="Arial"/>
              <a:cs typeface="Arial"/>
              <a:sym typeface="Arial"/>
            </a:endParaRPr>
          </a:p>
          <a:p>
            <a:pPr marL="139700" marR="101600" lvl="0" indent="457200" algn="l" rtl="0">
              <a:lnSpc>
                <a:spcPct val="200000"/>
              </a:lnSpc>
              <a:spcBef>
                <a:spcPts val="0"/>
              </a:spcBef>
              <a:spcAft>
                <a:spcPts val="0"/>
              </a:spcAft>
              <a:buSzPts val="1400"/>
              <a:buNone/>
            </a:pPr>
            <a:r>
              <a:rPr lang="en-US" dirty="0">
                <a:latin typeface="Arial"/>
                <a:ea typeface="Arial"/>
                <a:cs typeface="Arial"/>
                <a:sym typeface="Arial"/>
              </a:rPr>
              <a:t>(iii)</a:t>
            </a:r>
            <a:r>
              <a:rPr lang="en-US" sz="700" dirty="0">
                <a:latin typeface="Times New Roman"/>
                <a:ea typeface="Times New Roman"/>
                <a:cs typeface="Times New Roman"/>
                <a:sym typeface="Times New Roman"/>
              </a:rPr>
              <a:t>  </a:t>
            </a:r>
            <a:r>
              <a:rPr lang="en-US" dirty="0">
                <a:latin typeface="Arial"/>
                <a:ea typeface="Arial"/>
                <a:cs typeface="Arial"/>
                <a:sym typeface="Arial"/>
              </a:rPr>
              <a:t>Require that any individual designated by a recipient as a Title IX Coordinator, investigator, decision-maker, or any person designated by a recipient to facilitate an informal resolution process, not have a conflict of interest or bias for or against complainants or respondents generally or an individual complainant or respondent. A recipient must ensure that Title IX Coordinators, investigators, decision-makers, and any person who facilitates an informal resolution process, receive training on the definition of sexual harassment in § 106.30, the scope</a:t>
            </a:r>
            <a:endParaRPr dirty="0">
              <a:latin typeface="Arial"/>
              <a:ea typeface="Arial"/>
              <a:cs typeface="Arial"/>
              <a:sym typeface="Arial"/>
            </a:endParaRPr>
          </a:p>
          <a:p>
            <a:pPr marL="0" lvl="0" indent="0" algn="l" rtl="0">
              <a:lnSpc>
                <a:spcPct val="200000"/>
              </a:lnSpc>
              <a:spcBef>
                <a:spcPts val="0"/>
              </a:spcBef>
              <a:spcAft>
                <a:spcPts val="0"/>
              </a:spcAft>
              <a:buSzPts val="1400"/>
              <a:buNone/>
            </a:pPr>
            <a:endParaRPr dirty="0">
              <a:latin typeface="Times New Roman"/>
              <a:ea typeface="Times New Roman"/>
              <a:cs typeface="Times New Roman"/>
              <a:sym typeface="Times New Roman"/>
            </a:endParaRPr>
          </a:p>
          <a:p>
            <a:pPr marL="139700" marR="114300" lvl="0" indent="0" algn="l" rtl="0">
              <a:lnSpc>
                <a:spcPct val="218181"/>
              </a:lnSpc>
              <a:spcBef>
                <a:spcPts val="400"/>
              </a:spcBef>
              <a:spcAft>
                <a:spcPts val="0"/>
              </a:spcAft>
              <a:buSzPts val="1400"/>
              <a:buNone/>
            </a:pPr>
            <a:r>
              <a:rPr lang="en-US" sz="1100" dirty="0">
                <a:latin typeface="Arial"/>
                <a:ea typeface="Arial"/>
                <a:cs typeface="Arial"/>
                <a:sym typeface="Arial"/>
              </a:rPr>
              <a:t>of the recipient’s education program or activity, how to conduct an investigation and grievance process including hearings, appeals, and informal resolution processes, as applicable, and how to serve impartially, including by avoiding prejudgment of the facts at issue, conflicts of interest, and bias. A recipient must ensure that decision-makers receive training on any technology to be used at a live hearing and on issues of relevance of questions and evidence, including when questions and evidence about the complainant’s sexual predisposition or prior sexual behavior are not relevant, as set forth in paragraph (b)(6) of this section. A recipient also must ensure that investigators receive training on issues of relevance to create an investigative report that fairly summarizes relevant evidence, as set forth in paragraph (b)(5)(vii) of this section. Any materials used to train Title IX Coordinators, investigators, decision-makers, and any person who facilitates an informal resolution process, must not rely on sex stereotypes and must promote impartial investigations and adjudications of formal complaints of sexual harassment;</a:t>
            </a:r>
            <a:endParaRPr sz="1100" dirty="0">
              <a:latin typeface="Arial"/>
              <a:ea typeface="Arial"/>
              <a:cs typeface="Arial"/>
              <a:sym typeface="Arial"/>
            </a:endParaRPr>
          </a:p>
          <a:p>
            <a:pPr marL="139700" marR="139700" lvl="0" indent="457200" algn="l" rtl="0">
              <a:lnSpc>
                <a:spcPct val="200000"/>
              </a:lnSpc>
              <a:spcBef>
                <a:spcPts val="0"/>
              </a:spcBef>
              <a:spcAft>
                <a:spcPts val="0"/>
              </a:spcAft>
              <a:buSzPts val="1400"/>
              <a:buNone/>
            </a:pPr>
            <a:r>
              <a:rPr lang="en-US" dirty="0">
                <a:latin typeface="Arial"/>
                <a:ea typeface="Arial"/>
                <a:cs typeface="Arial"/>
                <a:sym typeface="Arial"/>
              </a:rPr>
              <a:t>(iv)</a:t>
            </a:r>
            <a:r>
              <a:rPr lang="en-US" sz="700" dirty="0">
                <a:latin typeface="Times New Roman"/>
                <a:ea typeface="Times New Roman"/>
                <a:cs typeface="Times New Roman"/>
                <a:sym typeface="Times New Roman"/>
              </a:rPr>
              <a:t>  </a:t>
            </a:r>
            <a:r>
              <a:rPr lang="en-US" dirty="0">
                <a:latin typeface="Arial"/>
                <a:ea typeface="Arial"/>
                <a:cs typeface="Arial"/>
                <a:sym typeface="Arial"/>
              </a:rPr>
              <a:t>Include a presumption that the respondent is not responsible for the alleged conduct until a determination regarding responsibility is made at the conclusion of the grievance process;</a:t>
            </a:r>
            <a:endParaRPr dirty="0">
              <a:latin typeface="Arial"/>
              <a:ea typeface="Arial"/>
              <a:cs typeface="Arial"/>
              <a:sym typeface="Arial"/>
            </a:endParaRPr>
          </a:p>
          <a:p>
            <a:pPr marL="139700" marR="101600" lvl="0" indent="457200" algn="l" rtl="0">
              <a:lnSpc>
                <a:spcPct val="200000"/>
              </a:lnSpc>
              <a:spcBef>
                <a:spcPts val="0"/>
              </a:spcBef>
              <a:spcAft>
                <a:spcPts val="0"/>
              </a:spcAft>
              <a:buSzPts val="1400"/>
              <a:buNone/>
            </a:pPr>
            <a:r>
              <a:rPr lang="en-US" dirty="0">
                <a:latin typeface="Arial"/>
                <a:ea typeface="Arial"/>
                <a:cs typeface="Arial"/>
                <a:sym typeface="Arial"/>
              </a:rPr>
              <a:t>(v)</a:t>
            </a:r>
            <a:r>
              <a:rPr lang="en-US" sz="700" dirty="0">
                <a:latin typeface="Times New Roman"/>
                <a:ea typeface="Times New Roman"/>
                <a:cs typeface="Times New Roman"/>
                <a:sym typeface="Times New Roman"/>
              </a:rPr>
              <a:t>  </a:t>
            </a:r>
            <a:r>
              <a:rPr lang="en-US" dirty="0">
                <a:latin typeface="Arial"/>
                <a:ea typeface="Arial"/>
                <a:cs typeface="Arial"/>
                <a:sym typeface="Arial"/>
              </a:rPr>
              <a:t>Include reasonably prompt time frames for conclusion of the grievance process, including reasonably prompt time frames for filing and resolving appeals and informal resolution processes if the recipient offers informal resolution processes, and a process that allows for the temporary delay of the grievance process or the limited extension of time frames for good cause with written notice to the complainant and the respondent of the delay or extension and the reasons for the action. Good cause may include considerations such as the absence of a party, a party’s advisor, or a witness; concurrent law enforcement activity; or the need for language assistance or accommodation of disabilities;</a:t>
            </a:r>
            <a:endParaRPr dirty="0">
              <a:latin typeface="Arial"/>
              <a:ea typeface="Arial"/>
              <a:cs typeface="Arial"/>
              <a:sym typeface="Arial"/>
            </a:endParaRPr>
          </a:p>
          <a:p>
            <a:pPr marL="0" lvl="0" indent="0" algn="l" rtl="0">
              <a:lnSpc>
                <a:spcPct val="200000"/>
              </a:lnSpc>
              <a:spcBef>
                <a:spcPts val="0"/>
              </a:spcBef>
              <a:spcAft>
                <a:spcPts val="0"/>
              </a:spcAft>
              <a:buSzPts val="1400"/>
              <a:buNone/>
            </a:pPr>
            <a:endParaRPr dirty="0">
              <a:latin typeface="Times New Roman"/>
              <a:ea typeface="Times New Roman"/>
              <a:cs typeface="Times New Roman"/>
              <a:sym typeface="Times New Roman"/>
            </a:endParaRPr>
          </a:p>
          <a:p>
            <a:pPr marL="139700" marR="101600" lvl="0" indent="457200" algn="l" rtl="0">
              <a:lnSpc>
                <a:spcPct val="200000"/>
              </a:lnSpc>
              <a:spcBef>
                <a:spcPts val="400"/>
              </a:spcBef>
              <a:spcAft>
                <a:spcPts val="0"/>
              </a:spcAft>
              <a:buSzPts val="1400"/>
              <a:buNone/>
            </a:pPr>
            <a:r>
              <a:rPr lang="en-US" dirty="0">
                <a:latin typeface="Arial"/>
                <a:ea typeface="Arial"/>
                <a:cs typeface="Arial"/>
                <a:sym typeface="Arial"/>
              </a:rPr>
              <a:t>(vi)</a:t>
            </a:r>
            <a:r>
              <a:rPr lang="en-US" sz="700" dirty="0">
                <a:latin typeface="Times New Roman"/>
                <a:ea typeface="Times New Roman"/>
                <a:cs typeface="Times New Roman"/>
                <a:sym typeface="Times New Roman"/>
              </a:rPr>
              <a:t>  </a:t>
            </a:r>
            <a:r>
              <a:rPr lang="en-US" dirty="0">
                <a:latin typeface="Arial"/>
                <a:ea typeface="Arial"/>
                <a:cs typeface="Arial"/>
                <a:sym typeface="Arial"/>
              </a:rPr>
              <a:t>Describe the range of possible disciplinary sanctions and remedies or list the possible disciplinary sanctions and remedies that the recipient may implement following any determination of responsibility;</a:t>
            </a:r>
            <a:endParaRPr dirty="0">
              <a:latin typeface="Arial"/>
              <a:ea typeface="Arial"/>
              <a:cs typeface="Arial"/>
              <a:sym typeface="Arial"/>
            </a:endParaRPr>
          </a:p>
          <a:p>
            <a:pPr marL="139700" marR="139700" lvl="0" indent="457200" algn="l" rtl="0">
              <a:lnSpc>
                <a:spcPct val="200000"/>
              </a:lnSpc>
              <a:spcBef>
                <a:spcPts val="0"/>
              </a:spcBef>
              <a:spcAft>
                <a:spcPts val="0"/>
              </a:spcAft>
              <a:buSzPts val="1400"/>
              <a:buNone/>
            </a:pPr>
            <a:r>
              <a:rPr lang="en-US" dirty="0">
                <a:latin typeface="Arial"/>
                <a:ea typeface="Arial"/>
                <a:cs typeface="Arial"/>
                <a:sym typeface="Arial"/>
              </a:rPr>
              <a:t>(vii)</a:t>
            </a:r>
            <a:r>
              <a:rPr lang="en-US" sz="700" dirty="0">
                <a:latin typeface="Times New Roman"/>
                <a:ea typeface="Times New Roman"/>
                <a:cs typeface="Times New Roman"/>
                <a:sym typeface="Times New Roman"/>
              </a:rPr>
              <a:t>  </a:t>
            </a:r>
            <a:r>
              <a:rPr lang="en-US" dirty="0">
                <a:latin typeface="Arial"/>
                <a:ea typeface="Arial"/>
                <a:cs typeface="Arial"/>
                <a:sym typeface="Arial"/>
              </a:rPr>
              <a:t>State whether the standard of evidence to be used to determine responsibility is the preponderance of the evidence standard or the clear and convincing evidence standard, apply the same standard of evidence for formal complaints against students as for formal complaints against employees, including faculty, and apply the same standard of evidence to all formal complaints of sexual harassment;</a:t>
            </a:r>
            <a:endParaRPr dirty="0">
              <a:latin typeface="Arial"/>
              <a:ea typeface="Arial"/>
              <a:cs typeface="Arial"/>
              <a:sym typeface="Arial"/>
            </a:endParaRPr>
          </a:p>
          <a:p>
            <a:pPr marL="939800" lvl="0" indent="-342900" algn="l" rtl="0">
              <a:lnSpc>
                <a:spcPct val="115000"/>
              </a:lnSpc>
              <a:spcBef>
                <a:spcPts val="0"/>
              </a:spcBef>
              <a:spcAft>
                <a:spcPts val="0"/>
              </a:spcAft>
              <a:buSzPts val="1400"/>
              <a:buNone/>
            </a:pPr>
            <a:r>
              <a:rPr lang="en-US" dirty="0">
                <a:latin typeface="Arial"/>
                <a:ea typeface="Arial"/>
                <a:cs typeface="Arial"/>
                <a:sym typeface="Arial"/>
              </a:rPr>
              <a:t>(viii)</a:t>
            </a:r>
            <a:r>
              <a:rPr lang="en-US" sz="700" dirty="0">
                <a:latin typeface="Times New Roman"/>
                <a:ea typeface="Times New Roman"/>
                <a:cs typeface="Times New Roman"/>
                <a:sym typeface="Times New Roman"/>
              </a:rPr>
              <a:t>  </a:t>
            </a:r>
            <a:r>
              <a:rPr lang="en-US" dirty="0">
                <a:latin typeface="Arial"/>
                <a:ea typeface="Arial"/>
                <a:cs typeface="Arial"/>
                <a:sym typeface="Arial"/>
              </a:rPr>
              <a:t>Include the procedures and permissible bases for the complainant and respondent to</a:t>
            </a:r>
            <a:endParaRPr dirty="0">
              <a:latin typeface="Arial"/>
              <a:ea typeface="Arial"/>
              <a:cs typeface="Arial"/>
              <a:sym typeface="Arial"/>
            </a:endParaRPr>
          </a:p>
          <a:p>
            <a:pPr marL="0" lvl="0" indent="0" algn="l" rtl="0">
              <a:lnSpc>
                <a:spcPct val="115000"/>
              </a:lnSpc>
              <a:spcBef>
                <a:spcPts val="0"/>
              </a:spcBef>
              <a:spcAft>
                <a:spcPts val="0"/>
              </a:spcAft>
              <a:buSzPts val="1400"/>
              <a:buNone/>
            </a:pPr>
            <a:r>
              <a:rPr lang="en-US" dirty="0">
                <a:latin typeface="Arial"/>
                <a:ea typeface="Arial"/>
                <a:cs typeface="Arial"/>
                <a:sym typeface="Arial"/>
              </a:rPr>
              <a:t> </a:t>
            </a:r>
            <a:endParaRPr dirty="0">
              <a:latin typeface="Arial"/>
              <a:ea typeface="Arial"/>
              <a:cs typeface="Arial"/>
              <a:sym typeface="Arial"/>
            </a:endParaRPr>
          </a:p>
          <a:p>
            <a:pPr marL="139700" lvl="0" indent="0" algn="l" rtl="0">
              <a:lnSpc>
                <a:spcPct val="115000"/>
              </a:lnSpc>
              <a:spcBef>
                <a:spcPts val="0"/>
              </a:spcBef>
              <a:spcAft>
                <a:spcPts val="0"/>
              </a:spcAft>
              <a:buSzPts val="1400"/>
              <a:buNone/>
            </a:pPr>
            <a:r>
              <a:rPr lang="en-US" dirty="0">
                <a:latin typeface="Arial"/>
                <a:ea typeface="Arial"/>
                <a:cs typeface="Arial"/>
                <a:sym typeface="Arial"/>
              </a:rPr>
              <a:t>appeal;</a:t>
            </a:r>
            <a:endParaRPr dirty="0">
              <a:latin typeface="Arial"/>
              <a:ea typeface="Arial"/>
              <a:cs typeface="Arial"/>
              <a:sym typeface="Arial"/>
            </a:endParaRPr>
          </a:p>
          <a:p>
            <a:pPr marL="0" lvl="0" indent="0" algn="l" rtl="0">
              <a:lnSpc>
                <a:spcPct val="115000"/>
              </a:lnSpc>
              <a:spcBef>
                <a:spcPts val="0"/>
              </a:spcBef>
              <a:spcAft>
                <a:spcPts val="0"/>
              </a:spcAft>
              <a:buSzPts val="1400"/>
              <a:buNone/>
            </a:pPr>
            <a:r>
              <a:rPr lang="en-US" dirty="0">
                <a:latin typeface="Arial"/>
                <a:ea typeface="Arial"/>
                <a:cs typeface="Arial"/>
                <a:sym typeface="Arial"/>
              </a:rPr>
              <a:t> </a:t>
            </a:r>
            <a:endParaRPr dirty="0">
              <a:latin typeface="Arial"/>
              <a:ea typeface="Arial"/>
              <a:cs typeface="Arial"/>
              <a:sym typeface="Arial"/>
            </a:endParaRPr>
          </a:p>
          <a:p>
            <a:pPr marL="139700" marR="863600" lvl="0" indent="457200" algn="l" rtl="0">
              <a:lnSpc>
                <a:spcPct val="200000"/>
              </a:lnSpc>
              <a:spcBef>
                <a:spcPts val="0"/>
              </a:spcBef>
              <a:spcAft>
                <a:spcPts val="0"/>
              </a:spcAft>
              <a:buSzPts val="1400"/>
              <a:buNone/>
            </a:pPr>
            <a:r>
              <a:rPr lang="en-US" dirty="0">
                <a:latin typeface="Arial"/>
                <a:ea typeface="Arial"/>
                <a:cs typeface="Arial"/>
                <a:sym typeface="Arial"/>
              </a:rPr>
              <a:t>(ix)</a:t>
            </a:r>
            <a:r>
              <a:rPr lang="en-US" sz="700" dirty="0">
                <a:latin typeface="Times New Roman"/>
                <a:ea typeface="Times New Roman"/>
                <a:cs typeface="Times New Roman"/>
                <a:sym typeface="Times New Roman"/>
              </a:rPr>
              <a:t>  </a:t>
            </a:r>
            <a:r>
              <a:rPr lang="en-US" dirty="0">
                <a:latin typeface="Arial"/>
                <a:ea typeface="Arial"/>
                <a:cs typeface="Arial"/>
                <a:sym typeface="Arial"/>
              </a:rPr>
              <a:t>Describe the range of supportive measures available to complainants and respondents; and</a:t>
            </a:r>
            <a:endParaRPr dirty="0">
              <a:latin typeface="Arial"/>
              <a:ea typeface="Arial"/>
              <a:cs typeface="Arial"/>
              <a:sym typeface="Arial"/>
            </a:endParaRPr>
          </a:p>
          <a:p>
            <a:pPr marL="139700" marR="215900" lvl="0" indent="457200" algn="l" rtl="0">
              <a:lnSpc>
                <a:spcPct val="200000"/>
              </a:lnSpc>
              <a:spcBef>
                <a:spcPts val="0"/>
              </a:spcBef>
              <a:spcAft>
                <a:spcPts val="0"/>
              </a:spcAft>
              <a:buSzPts val="1400"/>
              <a:buNone/>
            </a:pPr>
            <a:r>
              <a:rPr lang="en-US" dirty="0">
                <a:latin typeface="Arial"/>
                <a:ea typeface="Arial"/>
                <a:cs typeface="Arial"/>
                <a:sym typeface="Arial"/>
              </a:rPr>
              <a:t>(x)</a:t>
            </a:r>
            <a:r>
              <a:rPr lang="en-US" sz="700" dirty="0">
                <a:latin typeface="Times New Roman"/>
                <a:ea typeface="Times New Roman"/>
                <a:cs typeface="Times New Roman"/>
                <a:sym typeface="Times New Roman"/>
              </a:rPr>
              <a:t>  </a:t>
            </a:r>
            <a:r>
              <a:rPr lang="en-US" dirty="0">
                <a:latin typeface="Arial"/>
                <a:ea typeface="Arial"/>
                <a:cs typeface="Arial"/>
                <a:sym typeface="Arial"/>
              </a:rPr>
              <a:t>Not require, allow, rely upon, or otherwise use questions or evidence that constitute, or seek disclosure of, information protected under a legally recognized privilege, unless the person holding such privilege has waived the privilege.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80" name="Google Shape;180;gb05b6e0d0a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lt1"/>
              </a:buClr>
              <a:buSzPts val="18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b05b6e0d0a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gb05b6e0d0a_0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400"/>
              <a:buNone/>
            </a:pPr>
            <a:r>
              <a:rPr lang="en-US" b="1">
                <a:solidFill>
                  <a:srgbClr val="000000"/>
                </a:solidFill>
                <a:latin typeface="Arial"/>
                <a:ea typeface="Arial"/>
                <a:cs typeface="Arial"/>
                <a:sym typeface="Arial"/>
              </a:rPr>
              <a:t>Also from the Blog post </a:t>
            </a:r>
            <a:endParaRPr b="1">
              <a:solidFill>
                <a:srgbClr val="000000"/>
              </a:solidFill>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sz="1050">
                <a:solidFill>
                  <a:srgbClr val="31708F"/>
                </a:solidFill>
                <a:latin typeface="Arial"/>
                <a:ea typeface="Arial"/>
                <a:cs typeface="Arial"/>
                <a:sym typeface="Arial"/>
              </a:rPr>
              <a:t>The Title IX Rule, at § 106.45(b)(7), requires a postsecondary education recipient’s decision-maker(s) to issue a written determination that must include, among other items, the result as to each allegation and rationale for the result, any disciplinary sanctions imposed by the recipient against the respondent, and whether remedies will be provided by the recipient to the complainant.</a:t>
            </a:r>
            <a:endParaRPr sz="1050">
              <a:solidFill>
                <a:srgbClr val="31708F"/>
              </a:solidFill>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sz="1050">
                <a:solidFill>
                  <a:srgbClr val="31708F"/>
                </a:solidFill>
                <a:latin typeface="Arial"/>
                <a:ea typeface="Arial"/>
                <a:cs typeface="Arial"/>
                <a:sym typeface="Arial"/>
              </a:rPr>
              <a:t>The Rule does not preclude a recipient from using one decision-maker to reach the determination regarding responsibility, and using another decision-maker, who may be an employee or administrator of the recipient (e.g., a tenure committee), to determine appropriate disciplinary sanctions, including making such decisions in separate hearings.  However, both the determination finding responsibility and disciplinary sanctions imposed by the recipient against the respondent must be contained in one single, unitary document, which is the written determination required under §106.45(b)(7).  In other words, the recipient’s written determination may not be issued piecemeal, as different parts of the grievance proceedings occur.</a:t>
            </a:r>
            <a:endParaRPr sz="1050">
              <a:solidFill>
                <a:srgbClr val="31708F"/>
              </a:solidFill>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sz="1050">
                <a:solidFill>
                  <a:srgbClr val="31708F"/>
                </a:solidFill>
                <a:latin typeface="Arial"/>
                <a:ea typeface="Arial"/>
                <a:cs typeface="Arial"/>
                <a:sym typeface="Arial"/>
              </a:rPr>
              <a:t>Recipients should also keep in mind their duty to conclude the grievance process within the reasonably prompt time frames designated in the recipient’s grievance process under §106.45(b)(1)(v).  Additionally, each decision-maker—whether an employee of the recipient or an employee of a third party, such as a consortium of schools—owes an individual and ongoing duty under § 106.45(b)(1)(iii) not to have a conflict of interest, or bias for or against a single complainant or multiple complainants or respondents. </a:t>
            </a:r>
            <a:r>
              <a:rPr lang="en-US" sz="1050" u="sng">
                <a:solidFill>
                  <a:schemeClr val="hlink"/>
                </a:solidFill>
                <a:latin typeface="Arial"/>
                <a:ea typeface="Arial"/>
                <a:cs typeface="Arial"/>
                <a:sym typeface="Arial"/>
                <a:hlinkClick r:id="rId3"/>
              </a:rPr>
              <a:t>https://www2.ed.gov/about/offices/list/ocr/blog/20200903.html</a:t>
            </a:r>
            <a:r>
              <a:rPr lang="en-US" sz="1050">
                <a:solidFill>
                  <a:srgbClr val="31708F"/>
                </a:solidFill>
                <a:latin typeface="Arial"/>
                <a:ea typeface="Arial"/>
                <a:cs typeface="Arial"/>
                <a:sym typeface="Arial"/>
              </a:rPr>
              <a:t> </a:t>
            </a:r>
            <a:endParaRPr sz="1050">
              <a:solidFill>
                <a:srgbClr val="31708F"/>
              </a:solidFill>
              <a:latin typeface="Arial"/>
              <a:ea typeface="Arial"/>
              <a:cs typeface="Arial"/>
              <a:sym typeface="Arial"/>
            </a:endParaRPr>
          </a:p>
          <a:p>
            <a:pPr marL="0" lvl="0" indent="0" algn="l" rtl="0">
              <a:lnSpc>
                <a:spcPct val="115000"/>
              </a:lnSpc>
              <a:spcBef>
                <a:spcPts val="1200"/>
              </a:spcBef>
              <a:spcAft>
                <a:spcPts val="0"/>
              </a:spcAft>
              <a:buSzPts val="1400"/>
              <a:buNone/>
            </a:pPr>
            <a:r>
              <a:rPr lang="en-US" b="1">
                <a:solidFill>
                  <a:srgbClr val="000000"/>
                </a:solidFill>
                <a:latin typeface="Arial"/>
                <a:ea typeface="Arial"/>
                <a:cs typeface="Arial"/>
                <a:sym typeface="Arial"/>
              </a:rPr>
              <a:t>Question 15: </a:t>
            </a:r>
            <a:r>
              <a:rPr lang="en-US">
                <a:solidFill>
                  <a:srgbClr val="000000"/>
                </a:solidFill>
                <a:latin typeface="Arial"/>
                <a:ea typeface="Arial"/>
                <a:cs typeface="Arial"/>
                <a:sym typeface="Arial"/>
              </a:rPr>
              <a:t>Some recipients divide hearings between a “responsibility” phase and a “sanctions” phase. Is that bifurcation possible under Title IX?</a:t>
            </a:r>
            <a:endParaRPr>
              <a:solidFill>
                <a:srgbClr val="000000"/>
              </a:solidFill>
              <a:latin typeface="Arial"/>
              <a:ea typeface="Arial"/>
              <a:cs typeface="Arial"/>
              <a:sym typeface="Arial"/>
            </a:endParaRPr>
          </a:p>
          <a:p>
            <a:pPr marL="0" lvl="0" indent="0" algn="l" rtl="0">
              <a:lnSpc>
                <a:spcPct val="115000"/>
              </a:lnSpc>
              <a:spcBef>
                <a:spcPts val="1200"/>
              </a:spcBef>
              <a:spcAft>
                <a:spcPts val="0"/>
              </a:spcAft>
              <a:buSzPts val="1400"/>
              <a:buNone/>
            </a:pPr>
            <a:r>
              <a:rPr lang="en-US" b="1">
                <a:solidFill>
                  <a:srgbClr val="000000"/>
                </a:solidFill>
                <a:latin typeface="Arial"/>
                <a:ea typeface="Arial"/>
                <a:cs typeface="Arial"/>
                <a:sym typeface="Arial"/>
              </a:rPr>
              <a:t>Answer 15: </a:t>
            </a:r>
            <a:r>
              <a:rPr lang="en-US">
                <a:solidFill>
                  <a:srgbClr val="000000"/>
                </a:solidFill>
                <a:latin typeface="Arial"/>
                <a:ea typeface="Arial"/>
                <a:cs typeface="Arial"/>
                <a:sym typeface="Arial"/>
              </a:rPr>
              <a:t>Yes. The Rule does not preclude a recipient from using one decision-maker to reach the determination regarding responsibility, and having another decision-maker determine appropriate remedies or a complainant or appropriate disciplinary sanctions for the respondent. However, the end result must be that the written determination regarding responsibility includes the remedies and disciplinary sanctions decided upon in the written determination issued under § 106.45(b)(7).</a:t>
            </a:r>
            <a:endParaRPr>
              <a:solidFill>
                <a:srgbClr val="000000"/>
              </a:solidFill>
              <a:latin typeface="Arial"/>
              <a:ea typeface="Arial"/>
              <a:cs typeface="Arial"/>
              <a:sym typeface="Arial"/>
            </a:endParaRPr>
          </a:p>
          <a:p>
            <a:pPr marL="0" lvl="0" indent="0" algn="l" rtl="0">
              <a:lnSpc>
                <a:spcPct val="115000"/>
              </a:lnSpc>
              <a:spcBef>
                <a:spcPts val="1200"/>
              </a:spcBef>
              <a:spcAft>
                <a:spcPts val="0"/>
              </a:spcAft>
              <a:buSzPts val="1400"/>
              <a:buNone/>
            </a:pPr>
            <a:r>
              <a:rPr lang="en-US">
                <a:solidFill>
                  <a:srgbClr val="000000"/>
                </a:solidFill>
                <a:latin typeface="Arial"/>
                <a:ea typeface="Arial"/>
                <a:cs typeface="Arial"/>
                <a:sym typeface="Arial"/>
              </a:rPr>
              <a:t>That provision, at § 106.45(b)(7), requires a recipient’s decision-maker(s) to issue a written determination that must include, among other items, the result as to each allegation and rationale for the result, any disciplinary sanctions imposed by the recipient against the respondent, and whether remedies will be provided by the recipient to the complainant. The issuance of a written determination cannot be a piecemeal process that is broken down into chronologically occurring sub-parts.</a:t>
            </a:r>
            <a:endParaRPr>
              <a:solidFill>
                <a:srgbClr val="000000"/>
              </a:solidFill>
              <a:latin typeface="Arial"/>
              <a:ea typeface="Arial"/>
              <a:cs typeface="Arial"/>
              <a:sym typeface="Arial"/>
            </a:endParaRPr>
          </a:p>
          <a:p>
            <a:pPr marL="0" lvl="0" indent="0" algn="l" rtl="0">
              <a:lnSpc>
                <a:spcPct val="115000"/>
              </a:lnSpc>
              <a:spcBef>
                <a:spcPts val="1200"/>
              </a:spcBef>
              <a:spcAft>
                <a:spcPts val="0"/>
              </a:spcAft>
              <a:buSzPts val="1400"/>
              <a:buNone/>
            </a:pPr>
            <a:r>
              <a:rPr lang="en-US">
                <a:solidFill>
                  <a:srgbClr val="000000"/>
                </a:solidFill>
                <a:latin typeface="Arial"/>
                <a:ea typeface="Arial"/>
                <a:cs typeface="Arial"/>
                <a:sym typeface="Arial"/>
              </a:rPr>
              <a:t>Recipients should also remain aware of their obligation to conclude the grievance process within the reasonably prompt time frames designated in the recipient’s grievance process, under § 106.45(b)(1)(v). Additionally, each decision-maker—whether an employee of the recipient or an employee of a third party such as a consortium of schools—owes an individual and ongoing duty not have a conflict of interest or bias for or against complainants or respondents generally, or with respect to an individual complainant or respondent, pursuant to § 106.45(b)(1)(iii).</a:t>
            </a:r>
            <a:endParaRPr>
              <a:solidFill>
                <a:srgbClr val="000000"/>
              </a:solidFill>
              <a:latin typeface="Arial"/>
              <a:ea typeface="Arial"/>
              <a:cs typeface="Arial"/>
              <a:sym typeface="Arial"/>
            </a:endParaRPr>
          </a:p>
          <a:p>
            <a:pPr marL="0" lvl="0" indent="0" algn="l" rtl="0">
              <a:lnSpc>
                <a:spcPct val="100000"/>
              </a:lnSpc>
              <a:spcBef>
                <a:spcPts val="1200"/>
              </a:spcBef>
              <a:spcAft>
                <a:spcPts val="0"/>
              </a:spcAft>
              <a:buSzPts val="1400"/>
              <a:buNone/>
            </a:pPr>
            <a:endParaRPr/>
          </a:p>
        </p:txBody>
      </p:sp>
      <p:sp>
        <p:nvSpPr>
          <p:cNvPr id="193" name="Google Shape;193;gb05b6e0d0a_0_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b05b6e0d0a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b05b6e0d0a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Typical additional basis is proportionality of discipline/sanction to the offense, which can also provide the opportunity to accept impact or mitigation statements from parties.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Not as prescriptive in the elements that are required on appeal but must apply any rights to both parties. However: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Importantly, all three of these mandatory appeal grounds contain a materiality requirement. The procedural irregularity and conflicts of interest or bias grounds for appeal both require that the issue being appealed actually affected the outcome. Newly discovered evidence, on the other hand, must be evidence that could have affected the outcome. In other words, if the newly discovered evidence was immaterial to the outcome, it would not require an appeal to be granted, nor would immaterial procedural errors or bias.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Along with appealing the determination regarding responsibility, any party may appeal both mandatory and discretionary dismissals on these same grounds of material procedural irregularity, bias, or new evidence.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But the preamble also provides an interesting example of a potential respondent’s appeal where they believe the institution erred in making a jurisdictional determination. For example, the respondent might appeal a determination that the alleged conduct did not constitute sexual harassment as defined in § 106.30. Underlying such an appeal would be the respondent’s ability to have the procedural rights and protections mandated under § 106.45 for Title IX proceedings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u="sng" dirty="0"/>
              <a:t>Requirements of process itself: </a:t>
            </a:r>
            <a:endParaRPr b="1" u="sng" dirty="0"/>
          </a:p>
          <a:p>
            <a:pPr marL="0" lvl="0" indent="0" algn="l" rtl="0">
              <a:lnSpc>
                <a:spcPct val="100000"/>
              </a:lnSpc>
              <a:spcBef>
                <a:spcPts val="0"/>
              </a:spcBef>
              <a:spcAft>
                <a:spcPts val="0"/>
              </a:spcAft>
              <a:buSzPts val="1400"/>
              <a:buNone/>
            </a:pPr>
            <a:r>
              <a:rPr lang="en-US" dirty="0"/>
              <a:t>When one party appeals, the other party must be notified in writing. • The appeal decision-maker(s) must be different from anyone who made the determination regarding responsibility or dismissal and must not be either the investigator or the Title IX Coordinator. • The decision-maker(s) must be free from conflict of interest and bias, receive appropriate training (including anti-bias training), and otherwise comply with the requirements set forth in Final Rule § 106.45(b)(3)(iii). • Both parties must be given a reasonable, equal opportunity to submit a written statement in support of, or challenging, the responsibility determination or dismissal. • The outcome of the appeal must be in writing, and must include the rationale. The written decision must be provided simultaneously to both parties.</a:t>
            </a:r>
            <a:endParaRPr dirty="0"/>
          </a:p>
        </p:txBody>
      </p:sp>
      <p:sp>
        <p:nvSpPr>
          <p:cNvPr id="206" name="Google Shape;206;gb05b6e0d0a_0_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b05b6e0d0a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gb05b6e0d0a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NON-FORMAL RESOLUTIONS SHOULD NOT BE DONE INFORMALLY!!!!</a:t>
            </a:r>
            <a:endParaRPr dirty="0"/>
          </a:p>
        </p:txBody>
      </p:sp>
      <p:sp>
        <p:nvSpPr>
          <p:cNvPr id="219" name="Google Shape;219;gb05b6e0d0a_0_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b05b6e0d0a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b05b6e0d0a_0_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Also consider nexus to conduct and employment for purposes of issuing discipline “off duty conduct” analysis. </a:t>
            </a:r>
            <a:endParaRPr dirty="0"/>
          </a:p>
        </p:txBody>
      </p:sp>
      <p:sp>
        <p:nvSpPr>
          <p:cNvPr id="226" name="Google Shape;226;gb05b6e0d0a_0_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af71efc230_1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Formal complaint under TITLE IX may not be required but an investigation or some respond under Title VII may still be necessary. </a:t>
            </a:r>
            <a:r>
              <a:rPr lang="en-US" i="1" dirty="0"/>
              <a:t> Also many state laws will mirror this language, and some may have imposed this on education institutions related to students as well.</a:t>
            </a:r>
            <a:endParaRPr i="1"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New title ix regulations have moved away from responsible employee and now create liability for folks charged with reporting and who are responsible to take action to remedy the harm. Title IX creates liability when the institution is on notice - management, folks charged with responding and supervisors of the respondent and/or complainant. Given this, think through wall to wall reporting policy. Think through obligations for non-reporters, if any. </a:t>
            </a:r>
            <a:endParaRPr dirty="0"/>
          </a:p>
          <a:p>
            <a:pPr marL="457200" lvl="0" indent="457200" algn="l" rtl="0">
              <a:lnSpc>
                <a:spcPct val="100000"/>
              </a:lnSpc>
              <a:spcBef>
                <a:spcPts val="0"/>
              </a:spcBef>
              <a:spcAft>
                <a:spcPts val="0"/>
              </a:spcAft>
              <a:buClr>
                <a:schemeClr val="dk1"/>
              </a:buClr>
              <a:buSzPts val="1100"/>
              <a:buFont typeface="Arial"/>
              <a:buNone/>
            </a:pPr>
            <a:r>
              <a:rPr lang="en-US" sz="1400" dirty="0">
                <a:solidFill>
                  <a:srgbClr val="FFFFFF"/>
                </a:solidFill>
                <a:latin typeface="Century Gothic"/>
                <a:ea typeface="Century Gothic"/>
                <a:cs typeface="Century Gothic"/>
                <a:sym typeface="Century Gothic"/>
              </a:rPr>
              <a:t>EEOC guidance states that anti-harassment policies should:</a:t>
            </a:r>
            <a:endParaRPr sz="1400" dirty="0">
              <a:solidFill>
                <a:srgbClr val="FFFFFF"/>
              </a:solidFill>
              <a:latin typeface="Century Gothic"/>
              <a:ea typeface="Century Gothic"/>
              <a:cs typeface="Century Gothic"/>
              <a:sym typeface="Century Gothic"/>
            </a:endParaRPr>
          </a:p>
          <a:p>
            <a:pPr marL="0" lvl="0" indent="0" algn="l" rtl="0">
              <a:lnSpc>
                <a:spcPct val="150000"/>
              </a:lnSpc>
              <a:spcBef>
                <a:spcPts val="1300"/>
              </a:spcBef>
              <a:spcAft>
                <a:spcPts val="0"/>
              </a:spcAft>
              <a:buClr>
                <a:schemeClr val="dk1"/>
              </a:buClr>
              <a:buSzPts val="1100"/>
              <a:buFont typeface="Arial"/>
              <a:buNone/>
            </a:pPr>
            <a:r>
              <a:rPr lang="en-US" sz="1250" dirty="0">
                <a:solidFill>
                  <a:srgbClr val="1B1B1B"/>
                </a:solidFill>
                <a:latin typeface="Roboto"/>
                <a:ea typeface="Roboto"/>
                <a:cs typeface="Roboto"/>
                <a:sym typeface="Roboto"/>
              </a:rPr>
              <a:t>An anti-harassment policy and complaint procedure should contain, at a minimum, the following elements:</a:t>
            </a:r>
            <a:endParaRPr sz="1250" dirty="0">
              <a:solidFill>
                <a:srgbClr val="1B1B1B"/>
              </a:solidFill>
              <a:latin typeface="Roboto"/>
              <a:ea typeface="Roboto"/>
              <a:cs typeface="Roboto"/>
              <a:sym typeface="Roboto"/>
            </a:endParaRPr>
          </a:p>
          <a:p>
            <a:pPr marL="457200" lvl="0" indent="-307975" algn="l" rtl="0">
              <a:lnSpc>
                <a:spcPct val="150000"/>
              </a:lnSpc>
              <a:spcBef>
                <a:spcPts val="1300"/>
              </a:spcBef>
              <a:spcAft>
                <a:spcPts val="0"/>
              </a:spcAft>
              <a:buClr>
                <a:srgbClr val="1B1B1B"/>
              </a:buClr>
              <a:buSzPts val="1250"/>
              <a:buFont typeface="Roboto"/>
              <a:buChar char="●"/>
            </a:pPr>
            <a:r>
              <a:rPr lang="en-US" sz="1250" dirty="0">
                <a:solidFill>
                  <a:srgbClr val="1B1B1B"/>
                </a:solidFill>
                <a:latin typeface="Roboto"/>
                <a:ea typeface="Roboto"/>
                <a:cs typeface="Roboto"/>
                <a:sym typeface="Roboto"/>
              </a:rPr>
              <a:t>A clear explanation of prohibited conduct;</a:t>
            </a:r>
            <a:endParaRPr sz="1250" dirty="0">
              <a:solidFill>
                <a:srgbClr val="1B1B1B"/>
              </a:solidFill>
              <a:latin typeface="Roboto"/>
              <a:ea typeface="Roboto"/>
              <a:cs typeface="Roboto"/>
              <a:sym typeface="Roboto"/>
            </a:endParaRPr>
          </a:p>
          <a:p>
            <a:pPr marL="457200" lvl="0" indent="-307975" algn="l" rtl="0">
              <a:lnSpc>
                <a:spcPct val="150000"/>
              </a:lnSpc>
              <a:spcBef>
                <a:spcPts val="0"/>
              </a:spcBef>
              <a:spcAft>
                <a:spcPts val="0"/>
              </a:spcAft>
              <a:buClr>
                <a:srgbClr val="1B1B1B"/>
              </a:buClr>
              <a:buSzPts val="1250"/>
              <a:buFont typeface="Roboto"/>
              <a:buChar char="●"/>
            </a:pPr>
            <a:r>
              <a:rPr lang="en-US" sz="1250" dirty="0">
                <a:solidFill>
                  <a:srgbClr val="1B1B1B"/>
                </a:solidFill>
                <a:latin typeface="Roboto"/>
                <a:ea typeface="Roboto"/>
                <a:cs typeface="Roboto"/>
                <a:sym typeface="Roboto"/>
              </a:rPr>
              <a:t>Assurance that employees who make complaints of harassment or provide information related to such complaints will be protected against retaliation;</a:t>
            </a:r>
            <a:endParaRPr sz="1250" dirty="0">
              <a:solidFill>
                <a:srgbClr val="1B1B1B"/>
              </a:solidFill>
              <a:latin typeface="Roboto"/>
              <a:ea typeface="Roboto"/>
              <a:cs typeface="Roboto"/>
              <a:sym typeface="Roboto"/>
            </a:endParaRPr>
          </a:p>
          <a:p>
            <a:pPr marL="457200" lvl="0" indent="-307975" algn="l" rtl="0">
              <a:lnSpc>
                <a:spcPct val="150000"/>
              </a:lnSpc>
              <a:spcBef>
                <a:spcPts val="0"/>
              </a:spcBef>
              <a:spcAft>
                <a:spcPts val="0"/>
              </a:spcAft>
              <a:buClr>
                <a:srgbClr val="1B1B1B"/>
              </a:buClr>
              <a:buSzPts val="1250"/>
              <a:buFont typeface="Roboto"/>
              <a:buChar char="●"/>
            </a:pPr>
            <a:r>
              <a:rPr lang="en-US" sz="1250" dirty="0">
                <a:solidFill>
                  <a:srgbClr val="1B1B1B"/>
                </a:solidFill>
                <a:latin typeface="Roboto"/>
                <a:ea typeface="Roboto"/>
                <a:cs typeface="Roboto"/>
                <a:sym typeface="Roboto"/>
              </a:rPr>
              <a:t>A clearly described complaint process that provides accessible avenues of complaint;</a:t>
            </a:r>
            <a:endParaRPr sz="1250" dirty="0">
              <a:solidFill>
                <a:srgbClr val="1B1B1B"/>
              </a:solidFill>
              <a:latin typeface="Roboto"/>
              <a:ea typeface="Roboto"/>
              <a:cs typeface="Roboto"/>
              <a:sym typeface="Roboto"/>
            </a:endParaRPr>
          </a:p>
          <a:p>
            <a:pPr marL="457200" lvl="0" indent="-307975" algn="l" rtl="0">
              <a:lnSpc>
                <a:spcPct val="150000"/>
              </a:lnSpc>
              <a:spcBef>
                <a:spcPts val="0"/>
              </a:spcBef>
              <a:spcAft>
                <a:spcPts val="0"/>
              </a:spcAft>
              <a:buClr>
                <a:srgbClr val="1B1B1B"/>
              </a:buClr>
              <a:buSzPts val="1250"/>
              <a:buFont typeface="Roboto"/>
              <a:buChar char="●"/>
            </a:pPr>
            <a:r>
              <a:rPr lang="en-US" sz="1250" dirty="0">
                <a:solidFill>
                  <a:srgbClr val="1B1B1B"/>
                </a:solidFill>
                <a:latin typeface="Roboto"/>
                <a:ea typeface="Roboto"/>
                <a:cs typeface="Roboto"/>
                <a:sym typeface="Roboto"/>
              </a:rPr>
              <a:t>Assurance that the employer will protect the confidentiality of harassment complaints to the extent possible;</a:t>
            </a:r>
            <a:endParaRPr sz="1250" dirty="0">
              <a:solidFill>
                <a:srgbClr val="1B1B1B"/>
              </a:solidFill>
              <a:latin typeface="Roboto"/>
              <a:ea typeface="Roboto"/>
              <a:cs typeface="Roboto"/>
              <a:sym typeface="Roboto"/>
            </a:endParaRPr>
          </a:p>
          <a:p>
            <a:pPr marL="457200" lvl="0" indent="-307975" algn="l" rtl="0">
              <a:lnSpc>
                <a:spcPct val="150000"/>
              </a:lnSpc>
              <a:spcBef>
                <a:spcPts val="0"/>
              </a:spcBef>
              <a:spcAft>
                <a:spcPts val="0"/>
              </a:spcAft>
              <a:buClr>
                <a:srgbClr val="1B1B1B"/>
              </a:buClr>
              <a:buSzPts val="1250"/>
              <a:buFont typeface="Roboto"/>
              <a:buChar char="●"/>
            </a:pPr>
            <a:r>
              <a:rPr lang="en-US" sz="1250" dirty="0">
                <a:solidFill>
                  <a:srgbClr val="1B1B1B"/>
                </a:solidFill>
                <a:latin typeface="Roboto"/>
                <a:ea typeface="Roboto"/>
                <a:cs typeface="Roboto"/>
                <a:sym typeface="Roboto"/>
              </a:rPr>
              <a:t>A complaint process that provides a prompt, thorough, and impartial investigation; and</a:t>
            </a:r>
            <a:endParaRPr sz="1250" dirty="0">
              <a:solidFill>
                <a:srgbClr val="1B1B1B"/>
              </a:solidFill>
              <a:latin typeface="Roboto"/>
              <a:ea typeface="Roboto"/>
              <a:cs typeface="Roboto"/>
              <a:sym typeface="Roboto"/>
            </a:endParaRPr>
          </a:p>
          <a:p>
            <a:pPr marL="457200" lvl="0" indent="-307975" algn="l" rtl="0">
              <a:lnSpc>
                <a:spcPct val="150000"/>
              </a:lnSpc>
              <a:spcBef>
                <a:spcPts val="0"/>
              </a:spcBef>
              <a:spcAft>
                <a:spcPts val="0"/>
              </a:spcAft>
              <a:buClr>
                <a:srgbClr val="1B1B1B"/>
              </a:buClr>
              <a:buSzPts val="1250"/>
              <a:buFont typeface="Roboto"/>
              <a:buChar char="●"/>
            </a:pPr>
            <a:r>
              <a:rPr lang="en-US" sz="1250" dirty="0">
                <a:solidFill>
                  <a:srgbClr val="1B1B1B"/>
                </a:solidFill>
                <a:latin typeface="Roboto"/>
                <a:ea typeface="Roboto"/>
                <a:cs typeface="Roboto"/>
                <a:sym typeface="Roboto"/>
              </a:rPr>
              <a:t>Assurance that the employer will take immediate and appropriate corrective action when it determines that harassment has occurred.</a:t>
            </a:r>
            <a:endParaRPr sz="1250" dirty="0">
              <a:solidFill>
                <a:srgbClr val="1B1B1B"/>
              </a:solidFill>
              <a:latin typeface="Roboto"/>
              <a:ea typeface="Roboto"/>
              <a:cs typeface="Roboto"/>
              <a:sym typeface="Roboto"/>
            </a:endParaRPr>
          </a:p>
          <a:p>
            <a:pPr marL="457200" lvl="0" indent="457200" algn="l" rtl="0">
              <a:lnSpc>
                <a:spcPct val="100000"/>
              </a:lnSpc>
              <a:spcBef>
                <a:spcPts val="1300"/>
              </a:spcBef>
              <a:spcAft>
                <a:spcPts val="0"/>
              </a:spcAft>
              <a:buClr>
                <a:schemeClr val="dk1"/>
              </a:buClr>
              <a:buSzPts val="1100"/>
              <a:buFont typeface="Arial"/>
              <a:buNone/>
            </a:pPr>
            <a:endParaRPr sz="1400" dirty="0">
              <a:solidFill>
                <a:srgbClr val="FFFFFF"/>
              </a:solidFill>
              <a:latin typeface="Century Gothic"/>
              <a:ea typeface="Century Gothic"/>
              <a:cs typeface="Century Gothic"/>
              <a:sym typeface="Century Gothic"/>
            </a:endParaRPr>
          </a:p>
          <a:p>
            <a:pPr marL="0" lvl="0" indent="0" algn="l" rtl="0">
              <a:lnSpc>
                <a:spcPct val="100000"/>
              </a:lnSpc>
              <a:spcBef>
                <a:spcPts val="0"/>
              </a:spcBef>
              <a:spcAft>
                <a:spcPts val="0"/>
              </a:spcAft>
              <a:buSzPts val="1400"/>
              <a:buNone/>
            </a:pPr>
            <a:endParaRPr dirty="0"/>
          </a:p>
        </p:txBody>
      </p:sp>
      <p:sp>
        <p:nvSpPr>
          <p:cNvPr id="233" name="Google Shape;233;gaf71efc230_1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af71efc23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af71efc23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41" name="Google Shape;241;gaf71efc23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a7fc6aecca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ga7fc6aecca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51" name="Google Shape;251;ga7fc6aecca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a7fc6aecca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ga7fc6aecca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61" name="Google Shape;261;ga7fc6aecca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5"/>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5"/>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5"/>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4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0" name="Google Shape;30;p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1097279" y="1845734"/>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6" name="Google Shape;36;p7"/>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7" name="Google Shape;37;p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40"/>
        <p:cNvGrpSpPr/>
        <p:nvPr/>
      </p:nvGrpSpPr>
      <p:grpSpPr>
        <a:xfrm>
          <a:off x="0" y="0"/>
          <a:ext cx="0" cy="0"/>
          <a:chOff x="0" y="0"/>
          <a:chExt cx="0" cy="0"/>
        </a:xfrm>
      </p:grpSpPr>
      <p:sp>
        <p:nvSpPr>
          <p:cNvPr id="41" name="Google Shape;41;p10"/>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0"/>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0"/>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b="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0"/>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45" name="Google Shape;45;p1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cxnSp>
        <p:nvCxnSpPr>
          <p:cNvPr id="48" name="Google Shape;48;p10"/>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1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1"/>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52" name="Google Shape;52;p11"/>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3" name="Google Shape;53;p11"/>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54" name="Google Shape;54;p11"/>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5" name="Google Shape;55;p1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1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3"/>
        <p:cNvGrpSpPr/>
        <p:nvPr/>
      </p:nvGrpSpPr>
      <p:grpSpPr>
        <a:xfrm>
          <a:off x="0" y="0"/>
          <a:ext cx="0" cy="0"/>
          <a:chOff x="0" y="0"/>
          <a:chExt cx="0" cy="0"/>
        </a:xfrm>
      </p:grpSpPr>
      <p:sp>
        <p:nvSpPr>
          <p:cNvPr id="64" name="Google Shape;64;p31"/>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1"/>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9"/>
        <p:cNvGrpSpPr/>
        <p:nvPr/>
      </p:nvGrpSpPr>
      <p:grpSpPr>
        <a:xfrm>
          <a:off x="0" y="0"/>
          <a:ext cx="0" cy="0"/>
          <a:chOff x="0" y="0"/>
          <a:chExt cx="0" cy="0"/>
        </a:xfrm>
      </p:grpSpPr>
      <p:sp>
        <p:nvSpPr>
          <p:cNvPr id="70" name="Google Shape;70;p32"/>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2"/>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2"/>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2"/>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4" name="Google Shape;74;p32"/>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5" name="Google Shape;75;p32"/>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2"/>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dk2"/>
              </a:buClr>
              <a:buSzPts val="1050"/>
              <a:buFont typeface="Calibri"/>
              <a:buNone/>
              <a:defRPr sz="1050" b="0" i="0" u="none" strike="noStrike" cap="none">
                <a:solidFill>
                  <a:schemeClr val="dk2"/>
                </a:solidFill>
                <a:latin typeface="Calibri"/>
                <a:ea typeface="Calibri"/>
                <a:cs typeface="Calibri"/>
                <a:sym typeface="Calibri"/>
              </a:defRPr>
            </a:lvl1pPr>
            <a:lvl2pPr marL="0" marR="0" lvl="1" indent="0" algn="r">
              <a:spcBef>
                <a:spcPts val="0"/>
              </a:spcBef>
              <a:spcAft>
                <a:spcPts val="0"/>
              </a:spcAft>
              <a:buClr>
                <a:schemeClr val="dk2"/>
              </a:buClr>
              <a:buSzPts val="1050"/>
              <a:buFont typeface="Calibri"/>
              <a:buNone/>
              <a:defRPr sz="1050" b="0" i="0" u="none" strike="noStrike" cap="none">
                <a:solidFill>
                  <a:schemeClr val="dk2"/>
                </a:solidFill>
                <a:latin typeface="Calibri"/>
                <a:ea typeface="Calibri"/>
                <a:cs typeface="Calibri"/>
                <a:sym typeface="Calibri"/>
              </a:defRPr>
            </a:lvl2pPr>
            <a:lvl3pPr marL="0" marR="0" lvl="2" indent="0" algn="r">
              <a:spcBef>
                <a:spcPts val="0"/>
              </a:spcBef>
              <a:spcAft>
                <a:spcPts val="0"/>
              </a:spcAft>
              <a:buClr>
                <a:schemeClr val="dk2"/>
              </a:buClr>
              <a:buSzPts val="1050"/>
              <a:buFont typeface="Calibri"/>
              <a:buNone/>
              <a:defRPr sz="1050" b="0" i="0" u="none" strike="noStrike" cap="none">
                <a:solidFill>
                  <a:schemeClr val="dk2"/>
                </a:solidFill>
                <a:latin typeface="Calibri"/>
                <a:ea typeface="Calibri"/>
                <a:cs typeface="Calibri"/>
                <a:sym typeface="Calibri"/>
              </a:defRPr>
            </a:lvl3pPr>
            <a:lvl4pPr marL="0" marR="0" lvl="3" indent="0" algn="r">
              <a:spcBef>
                <a:spcPts val="0"/>
              </a:spcBef>
              <a:spcAft>
                <a:spcPts val="0"/>
              </a:spcAft>
              <a:buClr>
                <a:schemeClr val="dk2"/>
              </a:buClr>
              <a:buSzPts val="1050"/>
              <a:buFont typeface="Calibri"/>
              <a:buNone/>
              <a:defRPr sz="1050" b="0" i="0" u="none" strike="noStrike" cap="none">
                <a:solidFill>
                  <a:schemeClr val="dk2"/>
                </a:solidFill>
                <a:latin typeface="Calibri"/>
                <a:ea typeface="Calibri"/>
                <a:cs typeface="Calibri"/>
                <a:sym typeface="Calibri"/>
              </a:defRPr>
            </a:lvl4pPr>
            <a:lvl5pPr marL="0" marR="0" lvl="4" indent="0" algn="r">
              <a:spcBef>
                <a:spcPts val="0"/>
              </a:spcBef>
              <a:spcAft>
                <a:spcPts val="0"/>
              </a:spcAft>
              <a:buClr>
                <a:schemeClr val="dk2"/>
              </a:buClr>
              <a:buSzPts val="1050"/>
              <a:buFont typeface="Calibri"/>
              <a:buNone/>
              <a:defRPr sz="1050" b="0" i="0" u="none" strike="noStrike" cap="none">
                <a:solidFill>
                  <a:schemeClr val="dk2"/>
                </a:solidFill>
                <a:latin typeface="Calibri"/>
                <a:ea typeface="Calibri"/>
                <a:cs typeface="Calibri"/>
                <a:sym typeface="Calibri"/>
              </a:defRPr>
            </a:lvl5pPr>
            <a:lvl6pPr marL="0" marR="0" lvl="5" indent="0" algn="r">
              <a:spcBef>
                <a:spcPts val="0"/>
              </a:spcBef>
              <a:spcAft>
                <a:spcPts val="0"/>
              </a:spcAft>
              <a:buClr>
                <a:schemeClr val="dk2"/>
              </a:buClr>
              <a:buSzPts val="1050"/>
              <a:buFont typeface="Calibri"/>
              <a:buNone/>
              <a:defRPr sz="1050" b="0" i="0" u="none" strike="noStrike" cap="none">
                <a:solidFill>
                  <a:schemeClr val="dk2"/>
                </a:solidFill>
                <a:latin typeface="Calibri"/>
                <a:ea typeface="Calibri"/>
                <a:cs typeface="Calibri"/>
                <a:sym typeface="Calibri"/>
              </a:defRPr>
            </a:lvl6pPr>
            <a:lvl7pPr marL="0" marR="0" lvl="6" indent="0" algn="r">
              <a:spcBef>
                <a:spcPts val="0"/>
              </a:spcBef>
              <a:spcAft>
                <a:spcPts val="0"/>
              </a:spcAft>
              <a:buClr>
                <a:schemeClr val="dk2"/>
              </a:buClr>
              <a:buSzPts val="1050"/>
              <a:buFont typeface="Calibri"/>
              <a:buNone/>
              <a:defRPr sz="1050" b="0" i="0" u="none" strike="noStrike" cap="none">
                <a:solidFill>
                  <a:schemeClr val="dk2"/>
                </a:solidFill>
                <a:latin typeface="Calibri"/>
                <a:ea typeface="Calibri"/>
                <a:cs typeface="Calibri"/>
                <a:sym typeface="Calibri"/>
              </a:defRPr>
            </a:lvl7pPr>
            <a:lvl8pPr marL="0" marR="0" lvl="7" indent="0" algn="r">
              <a:spcBef>
                <a:spcPts val="0"/>
              </a:spcBef>
              <a:spcAft>
                <a:spcPts val="0"/>
              </a:spcAft>
              <a:buClr>
                <a:schemeClr val="dk2"/>
              </a:buClr>
              <a:buSzPts val="1050"/>
              <a:buFont typeface="Calibri"/>
              <a:buNone/>
              <a:defRPr sz="1050" b="0" i="0" u="none" strike="noStrike" cap="none">
                <a:solidFill>
                  <a:schemeClr val="dk2"/>
                </a:solidFill>
                <a:latin typeface="Calibri"/>
                <a:ea typeface="Calibri"/>
                <a:cs typeface="Calibri"/>
                <a:sym typeface="Calibri"/>
              </a:defRPr>
            </a:lvl8pPr>
            <a:lvl9pPr marL="0" marR="0" lvl="8" indent="0" algn="r">
              <a:spcBef>
                <a:spcPts val="0"/>
              </a:spcBef>
              <a:spcAft>
                <a:spcPts val="0"/>
              </a:spcAft>
              <a:buClr>
                <a:schemeClr val="dk2"/>
              </a:buClr>
              <a:buSzPts val="1050"/>
              <a:buFont typeface="Calibri"/>
              <a:buNone/>
              <a:defRPr sz="105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8"/>
        <p:cNvGrpSpPr/>
        <p:nvPr/>
      </p:nvGrpSpPr>
      <p:grpSpPr>
        <a:xfrm>
          <a:off x="0" y="0"/>
          <a:ext cx="0" cy="0"/>
          <a:chOff x="0" y="0"/>
          <a:chExt cx="0" cy="0"/>
        </a:xfrm>
      </p:grpSpPr>
      <p:sp>
        <p:nvSpPr>
          <p:cNvPr id="79" name="Google Shape;79;p3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3"/>
          <p:cNvSpPr>
            <a:spLocks noGrp="1"/>
          </p:cNvSpPr>
          <p:nvPr>
            <p:ph type="pic" idx="2"/>
          </p:nvPr>
        </p:nvSpPr>
        <p:spPr>
          <a:xfrm>
            <a:off x="15" y="0"/>
            <a:ext cx="12191985" cy="4915076"/>
          </a:xfrm>
          <a:prstGeom prst="rect">
            <a:avLst/>
          </a:prstGeom>
          <a:blipFill rotWithShape="1">
            <a:blip r:embed="rId2">
              <a:alphaModFix/>
            </a:blip>
            <a:stretch>
              <a:fillRect/>
            </a:stretch>
          </a:blipFill>
          <a:ln>
            <a:noFill/>
          </a:ln>
        </p:spPr>
        <p:txBody>
          <a:bodyPr spcFirstLastPara="1" wrap="square" lIns="457200" tIns="457200" rIns="0" bIns="45700" anchor="t" anchorCtr="0">
            <a:normAutofit/>
          </a:bodyPr>
          <a:lstStyle>
            <a:lvl1pPr marR="0" lvl="0" algn="l" rtl="0">
              <a:lnSpc>
                <a:spcPct val="90000"/>
              </a:lnSpc>
              <a:spcBef>
                <a:spcPts val="1200"/>
              </a:spcBef>
              <a:spcAft>
                <a:spcPts val="0"/>
              </a:spcAft>
              <a:buClr>
                <a:schemeClr val="accent1"/>
              </a:buClr>
              <a:buSzPts val="3200"/>
              <a:buFont typeface="Calibri"/>
              <a:buNone/>
              <a:defRPr sz="3200" b="0" i="0" u="none" strike="noStrike" cap="none">
                <a:solidFill>
                  <a:schemeClr val="lt1"/>
                </a:solidFill>
                <a:latin typeface="Calibri"/>
                <a:ea typeface="Calibri"/>
                <a:cs typeface="Calibri"/>
                <a:sym typeface="Calibri"/>
              </a:defRPr>
            </a:lvl1pPr>
            <a:lvl2pPr marR="0" lvl="1" algn="l" rtl="0">
              <a:lnSpc>
                <a:spcPct val="90000"/>
              </a:lnSpc>
              <a:spcBef>
                <a:spcPts val="200"/>
              </a:spcBef>
              <a:spcAft>
                <a:spcPts val="0"/>
              </a:spcAft>
              <a:buClr>
                <a:schemeClr val="accent1"/>
              </a:buClr>
              <a:buSzPts val="2800"/>
              <a:buFont typeface="Calibri"/>
              <a:buNone/>
              <a:defRPr sz="2800" b="0" i="0" u="none" strike="noStrike" cap="none">
                <a:solidFill>
                  <a:srgbClr val="3F3F3F"/>
                </a:solidFill>
                <a:latin typeface="Calibri"/>
                <a:ea typeface="Calibri"/>
                <a:cs typeface="Calibri"/>
                <a:sym typeface="Calibri"/>
              </a:defRPr>
            </a:lvl2pPr>
            <a:lvl3pPr marR="0" lvl="2" algn="l" rtl="0">
              <a:lnSpc>
                <a:spcPct val="90000"/>
              </a:lnSpc>
              <a:spcBef>
                <a:spcPts val="400"/>
              </a:spcBef>
              <a:spcAft>
                <a:spcPts val="0"/>
              </a:spcAft>
              <a:buClr>
                <a:schemeClr val="accent1"/>
              </a:buClr>
              <a:buSzPts val="2400"/>
              <a:buFont typeface="Calibri"/>
              <a:buNone/>
              <a:defRPr sz="2400" b="0" i="0" u="none" strike="noStrike" cap="none">
                <a:solidFill>
                  <a:srgbClr val="3F3F3F"/>
                </a:solidFill>
                <a:latin typeface="Calibri"/>
                <a:ea typeface="Calibri"/>
                <a:cs typeface="Calibri"/>
                <a:sym typeface="Calibri"/>
              </a:defRPr>
            </a:lvl3pPr>
            <a:lvl4pPr marR="0" lvl="3" algn="l" rtl="0">
              <a:lnSpc>
                <a:spcPct val="90000"/>
              </a:lnSpc>
              <a:spcBef>
                <a:spcPts val="400"/>
              </a:spcBef>
              <a:spcAft>
                <a:spcPts val="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4pPr>
            <a:lvl5pPr marR="0" lvl="4" algn="l" rtl="0">
              <a:lnSpc>
                <a:spcPct val="90000"/>
              </a:lnSpc>
              <a:spcBef>
                <a:spcPts val="400"/>
              </a:spcBef>
              <a:spcAft>
                <a:spcPts val="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5pPr>
            <a:lvl6pPr marR="0" lvl="5" algn="l" rtl="0">
              <a:lnSpc>
                <a:spcPct val="90000"/>
              </a:lnSpc>
              <a:spcBef>
                <a:spcPts val="400"/>
              </a:spcBef>
              <a:spcAft>
                <a:spcPts val="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6pPr>
            <a:lvl7pPr marR="0" lvl="6" algn="l" rtl="0">
              <a:lnSpc>
                <a:spcPct val="90000"/>
              </a:lnSpc>
              <a:spcBef>
                <a:spcPts val="400"/>
              </a:spcBef>
              <a:spcAft>
                <a:spcPts val="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7pPr>
            <a:lvl8pPr marR="0" lvl="7" algn="l" rtl="0">
              <a:lnSpc>
                <a:spcPct val="90000"/>
              </a:lnSpc>
              <a:spcBef>
                <a:spcPts val="400"/>
              </a:spcBef>
              <a:spcAft>
                <a:spcPts val="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8pPr>
            <a:lvl9pPr marR="0" lvl="8" algn="l" rtl="0">
              <a:lnSpc>
                <a:spcPct val="90000"/>
              </a:lnSpc>
              <a:spcBef>
                <a:spcPts val="400"/>
              </a:spcBef>
              <a:spcAft>
                <a:spcPts val="40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9pPr>
          </a:lstStyle>
          <a:p>
            <a:endParaRPr/>
          </a:p>
        </p:txBody>
      </p:sp>
      <p:sp>
        <p:nvSpPr>
          <p:cNvPr id="83" name="Google Shape;83;p3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4" name="Google Shape;84;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7"/>
        <p:cNvGrpSpPr/>
        <p:nvPr/>
      </p:nvGrpSpPr>
      <p:grpSpPr>
        <a:xfrm>
          <a:off x="0" y="0"/>
          <a:ext cx="0" cy="0"/>
          <a:chOff x="0" y="0"/>
          <a:chExt cx="0" cy="0"/>
        </a:xfrm>
      </p:grpSpPr>
      <p:sp>
        <p:nvSpPr>
          <p:cNvPr id="88" name="Google Shape;88;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3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0" name="Google Shape;90;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3"/>
        <p:cNvGrpSpPr/>
        <p:nvPr/>
      </p:nvGrpSpPr>
      <p:grpSpPr>
        <a:xfrm>
          <a:off x="0" y="0"/>
          <a:ext cx="0" cy="0"/>
          <a:chOff x="0" y="0"/>
          <a:chExt cx="0" cy="0"/>
        </a:xfrm>
      </p:grpSpPr>
      <p:sp>
        <p:nvSpPr>
          <p:cNvPr id="94" name="Google Shape;94;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3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8" name="Google Shape;9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9"/>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9"/>
          <p:cNvSpPr txBox="1">
            <a:spLocks noGrp="1"/>
          </p:cNvSpPr>
          <p:nvPr>
            <p:ph type="body" idx="1"/>
          </p:nvPr>
        </p:nvSpPr>
        <p:spPr>
          <a:xfrm>
            <a:off x="1097279" y="1845734"/>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13" name="Google Shape;113;p9"/>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14" name="Google Shape;114;p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4"/>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4"/>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4" name="Google Shape;14;p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1pPr>
            <a:lvl2pPr marL="0" marR="0" lvl="1"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2pPr>
            <a:lvl3pPr marL="0" marR="0" lvl="2"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3pPr>
            <a:lvl4pPr marL="0" marR="0" lvl="3"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4pPr>
            <a:lvl5pPr marL="0" marR="0" lvl="4"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5pPr>
            <a:lvl6pPr marL="0" marR="0" lvl="5"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6pPr>
            <a:lvl7pPr marL="0" marR="0" lvl="6"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7pPr>
            <a:lvl8pPr marL="0" marR="0" lvl="7"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8pPr>
            <a:lvl9pPr marL="0" marR="0" lvl="8"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4"/>
          <p:cNvCxnSpPr/>
          <p:nvPr/>
        </p:nvCxnSpPr>
        <p:spPr>
          <a:xfrm>
            <a:off x="1193532" y="1737845"/>
            <a:ext cx="9966960" cy="0"/>
          </a:xfrm>
          <a:prstGeom prst="straightConnector1">
            <a:avLst/>
          </a:prstGeom>
          <a:noFill/>
          <a:ln w="9525" cap="flat" cmpd="sng">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1"/>
        <p:cNvGrpSpPr/>
        <p:nvPr/>
      </p:nvGrpSpPr>
      <p:grpSpPr>
        <a:xfrm>
          <a:off x="0" y="0"/>
          <a:ext cx="0" cy="0"/>
          <a:chOff x="0" y="0"/>
          <a:chExt cx="0" cy="0"/>
        </a:xfrm>
      </p:grpSpPr>
      <p:sp>
        <p:nvSpPr>
          <p:cNvPr id="102" name="Google Shape;102;p8"/>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8"/>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FEFEFE"/>
              </a:buClr>
              <a:buSzPts val="4800"/>
              <a:buFont typeface="Calibri"/>
              <a:buNone/>
              <a:defRPr sz="4800" b="0" i="0" u="none" strike="noStrike" cap="none">
                <a:solidFill>
                  <a:srgbClr val="FEFEFE"/>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5" name="Google Shape;105;p8"/>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FEFEFE"/>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FEFEFE"/>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9pPr>
          </a:lstStyle>
          <a:p>
            <a:endParaRPr/>
          </a:p>
        </p:txBody>
      </p:sp>
      <p:sp>
        <p:nvSpPr>
          <p:cNvPr id="106" name="Google Shape;106;p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07" name="Google Shape;107;p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08" name="Google Shape;108;p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1pPr>
            <a:lvl2pPr marL="0" marR="0" lvl="1"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2pPr>
            <a:lvl3pPr marL="0" marR="0" lvl="2"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3pPr>
            <a:lvl4pPr marL="0" marR="0" lvl="3"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4pPr>
            <a:lvl5pPr marL="0" marR="0" lvl="4"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5pPr>
            <a:lvl6pPr marL="0" marR="0" lvl="5"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6pPr>
            <a:lvl7pPr marL="0" marR="0" lvl="6"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7pPr>
            <a:lvl8pPr marL="0" marR="0" lvl="7"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8pPr>
            <a:lvl9pPr marL="0" marR="0" lvl="8"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09" name="Google Shape;109;p8"/>
          <p:cNvCxnSpPr/>
          <p:nvPr/>
        </p:nvCxnSpPr>
        <p:spPr>
          <a:xfrm>
            <a:off x="1193532" y="1737845"/>
            <a:ext cx="9966960" cy="0"/>
          </a:xfrm>
          <a:prstGeom prst="straightConnector1">
            <a:avLst/>
          </a:prstGeom>
          <a:noFill/>
          <a:ln w="9525" cap="flat" cmpd="sng">
            <a:solidFill>
              <a:srgbClr val="FEFEFE"/>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lrlaw.com/attorneys-missy-matell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darci@grandriversolutions.com" TargetMode="External"/><Relationship Id="rId5" Type="http://schemas.openxmlformats.org/officeDocument/2006/relationships/hyperlink" Target="https://www.grandriversolutions.com/" TargetMode="External"/><Relationship Id="rId4" Type="http://schemas.openxmlformats.org/officeDocument/2006/relationships/hyperlink" Target="mailto:MMatella@WLRLaw.com"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ed.gov/news/press-releases/us-department-education-launches-new-title-ix-resources-students-institutions-historic-new-rule-takes-effect"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www2.ed.gov/about/offices/list/ocr/docs/qa-titleix-20200904.pdf"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
        <p:cNvGrpSpPr/>
        <p:nvPr/>
      </p:nvGrpSpPr>
      <p:grpSpPr>
        <a:xfrm>
          <a:off x="0" y="0"/>
          <a:ext cx="0" cy="0"/>
          <a:chOff x="0" y="0"/>
          <a:chExt cx="0" cy="0"/>
        </a:xfrm>
      </p:grpSpPr>
      <p:sp>
        <p:nvSpPr>
          <p:cNvPr id="121" name="Google Shape;121;p1"/>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2" name="Google Shape;122;p1"/>
          <p:cNvSpPr txBox="1">
            <a:spLocks noGrp="1"/>
          </p:cNvSpPr>
          <p:nvPr>
            <p:ph type="ctrTitle"/>
          </p:nvPr>
        </p:nvSpPr>
        <p:spPr>
          <a:xfrm>
            <a:off x="5220928" y="965200"/>
            <a:ext cx="5999002" cy="492760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lt1"/>
              </a:buClr>
              <a:buSzPts val="6000"/>
              <a:buFont typeface="Century Gothic"/>
              <a:buNone/>
            </a:pPr>
            <a:r>
              <a:rPr lang="en-US">
                <a:solidFill>
                  <a:schemeClr val="dk2"/>
                </a:solidFill>
              </a:rPr>
              <a:t>Title IX and Collective Bargaining Agreements</a:t>
            </a:r>
            <a:endParaRPr/>
          </a:p>
        </p:txBody>
      </p:sp>
      <p:sp>
        <p:nvSpPr>
          <p:cNvPr id="123" name="Google Shape;123;p1"/>
          <p:cNvSpPr/>
          <p:nvPr/>
        </p:nvSpPr>
        <p:spPr>
          <a:xfrm>
            <a:off x="0" y="0"/>
            <a:ext cx="4584734"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txBox="1">
            <a:spLocks noGrp="1"/>
          </p:cNvSpPr>
          <p:nvPr>
            <p:ph type="subTitle" idx="1"/>
          </p:nvPr>
        </p:nvSpPr>
        <p:spPr>
          <a:xfrm>
            <a:off x="453900" y="1159575"/>
            <a:ext cx="3759300" cy="4439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1850"/>
              <a:buNone/>
            </a:pPr>
            <a:r>
              <a:rPr lang="en-US" sz="1700">
                <a:solidFill>
                  <a:srgbClr val="FFFFFF"/>
                </a:solidFill>
              </a:rPr>
              <a:t>BY: MISSY MATELLA, SENIOR DIR. OF EMPLOYEE AND LABOR RELATIONS AND ASSOCIATE GENERAL COUNSEL, UNIVERSITY OF OREGON* </a:t>
            </a:r>
            <a:endParaRPr sz="2600"/>
          </a:p>
          <a:p>
            <a:pPr marL="0" lvl="0" indent="0" algn="l" rtl="0">
              <a:lnSpc>
                <a:spcPct val="90000"/>
              </a:lnSpc>
              <a:spcBef>
                <a:spcPts val="0"/>
              </a:spcBef>
              <a:spcAft>
                <a:spcPts val="0"/>
              </a:spcAft>
              <a:buClr>
                <a:schemeClr val="lt1"/>
              </a:buClr>
              <a:buSzPts val="1850"/>
              <a:buNone/>
            </a:pPr>
            <a:endParaRPr sz="1700">
              <a:solidFill>
                <a:srgbClr val="FFFFFF"/>
              </a:solidFill>
            </a:endParaRPr>
          </a:p>
          <a:p>
            <a:pPr marL="0" lvl="0" indent="0" algn="l" rtl="0">
              <a:lnSpc>
                <a:spcPct val="90000"/>
              </a:lnSpc>
              <a:spcBef>
                <a:spcPts val="0"/>
              </a:spcBef>
              <a:spcAft>
                <a:spcPts val="0"/>
              </a:spcAft>
              <a:buClr>
                <a:schemeClr val="lt1"/>
              </a:buClr>
              <a:buSzPts val="1850"/>
              <a:buNone/>
            </a:pPr>
            <a:r>
              <a:rPr lang="en-US" sz="1700">
                <a:solidFill>
                  <a:srgbClr val="FFFFFF"/>
                </a:solidFill>
              </a:rPr>
              <a:t>DARCI HEROY, DIR. STRATEGIC PARTNERSHIPS, SR. CONSULTANT AT GRAND RIVER SOLUTIONS</a:t>
            </a:r>
            <a:endParaRPr sz="2600"/>
          </a:p>
          <a:p>
            <a:pPr marL="0" lvl="0" indent="0" algn="l" rtl="0">
              <a:lnSpc>
                <a:spcPct val="90000"/>
              </a:lnSpc>
              <a:spcBef>
                <a:spcPts val="1000"/>
              </a:spcBef>
              <a:spcAft>
                <a:spcPts val="0"/>
              </a:spcAft>
              <a:buClr>
                <a:schemeClr val="lt1"/>
              </a:buClr>
              <a:buSzPts val="1850"/>
              <a:buNone/>
            </a:pPr>
            <a:endParaRPr sz="1700">
              <a:solidFill>
                <a:srgbClr val="FFFFFF"/>
              </a:solidFill>
            </a:endParaRPr>
          </a:p>
          <a:p>
            <a:pPr marL="0" lvl="0" indent="0" algn="l" rtl="0">
              <a:lnSpc>
                <a:spcPct val="90000"/>
              </a:lnSpc>
              <a:spcBef>
                <a:spcPts val="1000"/>
              </a:spcBef>
              <a:spcAft>
                <a:spcPts val="0"/>
              </a:spcAft>
              <a:buClr>
                <a:schemeClr val="lt1"/>
              </a:buClr>
              <a:buSzPts val="1850"/>
              <a:buNone/>
            </a:pPr>
            <a:r>
              <a:rPr lang="en-US" sz="1300">
                <a:solidFill>
                  <a:srgbClr val="FFFFFF"/>
                </a:solidFill>
              </a:rPr>
              <a:t>*MISSY MATELLA’S LAST DAY WITH UO IS DECEMBER 11, 2020. MISSY WILL TRANSITION TO WLR LAW ON JANUARY 1</a:t>
            </a:r>
            <a:r>
              <a:rPr lang="en-US" sz="1300" baseline="30000">
                <a:solidFill>
                  <a:srgbClr val="FFFFFF"/>
                </a:solidFill>
              </a:rPr>
              <a:t>ST.</a:t>
            </a:r>
            <a:endParaRPr sz="1300">
              <a:solidFill>
                <a:srgbClr val="FFFFFF"/>
              </a:solidFill>
            </a:endParaRPr>
          </a:p>
        </p:txBody>
      </p:sp>
      <p:sp>
        <p:nvSpPr>
          <p:cNvPr id="125" name="Google Shape;125;p1"/>
          <p:cNvSpPr/>
          <p:nvPr/>
        </p:nvSpPr>
        <p:spPr>
          <a:xfrm>
            <a:off x="4584734"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0"/>
        <p:cNvGrpSpPr/>
        <p:nvPr/>
      </p:nvGrpSpPr>
      <p:grpSpPr>
        <a:xfrm>
          <a:off x="0" y="0"/>
          <a:ext cx="0" cy="0"/>
          <a:chOff x="0" y="0"/>
          <a:chExt cx="0" cy="0"/>
        </a:xfrm>
      </p:grpSpPr>
      <p:sp>
        <p:nvSpPr>
          <p:cNvPr id="131" name="Google Shape;131;gb05b6e0d0a_0_77"/>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2" name="Google Shape;132;gb05b6e0d0a_0_77"/>
          <p:cNvSpPr txBox="1">
            <a:spLocks noGrp="1"/>
          </p:cNvSpPr>
          <p:nvPr>
            <p:ph type="title"/>
          </p:nvPr>
        </p:nvSpPr>
        <p:spPr>
          <a:xfrm>
            <a:off x="990925" y="286601"/>
            <a:ext cx="6750900" cy="11541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Clr>
                <a:srgbClr val="3F3F3F"/>
              </a:buClr>
              <a:buSzPts val="3400"/>
              <a:buFont typeface="Calibri"/>
              <a:buNone/>
            </a:pPr>
            <a:endParaRPr sz="3400">
              <a:solidFill>
                <a:schemeClr val="accent2"/>
              </a:solidFill>
            </a:endParaRPr>
          </a:p>
          <a:p>
            <a:pPr marL="0" lvl="0" indent="0" algn="l" rtl="0">
              <a:lnSpc>
                <a:spcPct val="85000"/>
              </a:lnSpc>
              <a:spcBef>
                <a:spcPts val="0"/>
              </a:spcBef>
              <a:spcAft>
                <a:spcPts val="0"/>
              </a:spcAft>
              <a:buClr>
                <a:srgbClr val="3F3F3F"/>
              </a:buClr>
              <a:buSzPts val="3400"/>
              <a:buFont typeface="Calibri"/>
              <a:buNone/>
            </a:pPr>
            <a:endParaRPr sz="3400">
              <a:solidFill>
                <a:schemeClr val="accent2"/>
              </a:solidFill>
            </a:endParaRPr>
          </a:p>
          <a:p>
            <a:pPr marL="0" lvl="0" indent="0" algn="l" rtl="0">
              <a:lnSpc>
                <a:spcPct val="85000"/>
              </a:lnSpc>
              <a:spcBef>
                <a:spcPts val="0"/>
              </a:spcBef>
              <a:spcAft>
                <a:spcPts val="0"/>
              </a:spcAft>
              <a:buClr>
                <a:schemeClr val="accent2"/>
              </a:buClr>
              <a:buSzPts val="3400"/>
              <a:buFont typeface="Calibri"/>
              <a:buNone/>
            </a:pPr>
            <a:r>
              <a:rPr lang="en-US" sz="3400">
                <a:solidFill>
                  <a:schemeClr val="accent2"/>
                </a:solidFill>
              </a:rPr>
              <a:t>ABOUT US</a:t>
            </a:r>
            <a:endParaRPr/>
          </a:p>
          <a:p>
            <a:pPr marL="0" lvl="0" indent="0" algn="l" rtl="0">
              <a:lnSpc>
                <a:spcPct val="85000"/>
              </a:lnSpc>
              <a:spcBef>
                <a:spcPts val="0"/>
              </a:spcBef>
              <a:spcAft>
                <a:spcPts val="0"/>
              </a:spcAft>
              <a:buClr>
                <a:srgbClr val="3F3F3F"/>
              </a:buClr>
              <a:buSzPts val="3400"/>
              <a:buFont typeface="Calibri"/>
              <a:buNone/>
            </a:pPr>
            <a:endParaRPr sz="3400">
              <a:solidFill>
                <a:schemeClr val="accent2"/>
              </a:solidFill>
            </a:endParaRPr>
          </a:p>
        </p:txBody>
      </p:sp>
      <p:sp>
        <p:nvSpPr>
          <p:cNvPr id="133" name="Google Shape;133;gb05b6e0d0a_0_77"/>
          <p:cNvSpPr txBox="1">
            <a:spLocks noGrp="1"/>
          </p:cNvSpPr>
          <p:nvPr>
            <p:ph type="body" idx="1"/>
          </p:nvPr>
        </p:nvSpPr>
        <p:spPr>
          <a:xfrm>
            <a:off x="1044200" y="1203851"/>
            <a:ext cx="6697800" cy="4665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800"/>
              </a:spcBef>
              <a:spcAft>
                <a:spcPts val="0"/>
              </a:spcAft>
              <a:buSzPts val="1300"/>
              <a:buNone/>
            </a:pPr>
            <a:r>
              <a:rPr lang="en-US" sz="1500" b="1" u="sng"/>
              <a:t>M</a:t>
            </a:r>
            <a:r>
              <a:rPr lang="en-US" sz="1500" b="1" u="sng">
                <a:latin typeface="Calibri"/>
                <a:ea typeface="Calibri"/>
                <a:cs typeface="Calibri"/>
                <a:sym typeface="Calibri"/>
              </a:rPr>
              <a:t>issy Matella </a:t>
            </a:r>
            <a:r>
              <a:rPr lang="en-US" sz="1500">
                <a:latin typeface="Calibri"/>
                <a:ea typeface="Calibri"/>
                <a:cs typeface="Calibri"/>
                <a:sym typeface="Calibri"/>
              </a:rPr>
              <a:t>is currently the Senior Director of Employee and Labor Relations and Associate General Counsel for the University of Oregon. She is transitioning to work for </a:t>
            </a:r>
            <a:r>
              <a:rPr lang="en-US" sz="1500" u="sng">
                <a:solidFill>
                  <a:schemeClr val="hlink"/>
                </a:solidFill>
                <a:latin typeface="Calibri"/>
                <a:ea typeface="Calibri"/>
                <a:cs typeface="Calibri"/>
                <a:sym typeface="Calibri"/>
                <a:hlinkClick r:id="rId3"/>
              </a:rPr>
              <a:t>Watkinson Laird </a:t>
            </a:r>
            <a:r>
              <a:rPr lang="en-US" sz="1500">
                <a:latin typeface="Calibri"/>
                <a:ea typeface="Calibri"/>
                <a:cs typeface="Calibri"/>
                <a:sym typeface="Calibri"/>
              </a:rPr>
              <a:t>on January 1, 2020. Missy has over a decade of experience as an employment, labor, business, public sector and higher education attorney and has worked as both outside and inside counsel, and as senior leadership for large institutions of higher education and private organizations. Missy uses her first-hand knowledge of the realities of implementation to provide practical legal advice with the goal of not only managing risk, but coming up with solutions that appropriately balance operational needs and creating positive work cultures for clients and their employees. Her new email address is: </a:t>
            </a:r>
            <a:r>
              <a:rPr lang="en-US" sz="1500" u="sng">
                <a:solidFill>
                  <a:schemeClr val="hlink"/>
                </a:solidFill>
                <a:latin typeface="Calibri"/>
                <a:ea typeface="Calibri"/>
                <a:cs typeface="Calibri"/>
                <a:sym typeface="Calibri"/>
                <a:hlinkClick r:id="rId4"/>
              </a:rPr>
              <a:t>MMatella@WLRLaw.com</a:t>
            </a:r>
            <a:r>
              <a:rPr lang="en-US" sz="1500">
                <a:latin typeface="Calibri"/>
                <a:ea typeface="Calibri"/>
                <a:cs typeface="Calibri"/>
                <a:sym typeface="Calibri"/>
              </a:rPr>
              <a:t> </a:t>
            </a:r>
            <a:endParaRPr sz="1500">
              <a:latin typeface="Calibri"/>
              <a:ea typeface="Calibri"/>
              <a:cs typeface="Calibri"/>
              <a:sym typeface="Calibri"/>
            </a:endParaRPr>
          </a:p>
          <a:p>
            <a:pPr marL="0" lvl="0" indent="0" algn="l" rtl="0">
              <a:lnSpc>
                <a:spcPct val="90000"/>
              </a:lnSpc>
              <a:spcBef>
                <a:spcPts val="800"/>
              </a:spcBef>
              <a:spcAft>
                <a:spcPts val="0"/>
              </a:spcAft>
              <a:buSzPts val="1300"/>
              <a:buNone/>
            </a:pPr>
            <a:endParaRPr sz="1500"/>
          </a:p>
          <a:p>
            <a:pPr marL="0" lvl="0" indent="0" algn="l" rtl="0">
              <a:spcBef>
                <a:spcPts val="0"/>
              </a:spcBef>
              <a:spcAft>
                <a:spcPts val="0"/>
              </a:spcAft>
              <a:buClr>
                <a:schemeClr val="dk1"/>
              </a:buClr>
              <a:buSzPts val="1300"/>
              <a:buFont typeface="Arial"/>
              <a:buNone/>
            </a:pPr>
            <a:r>
              <a:rPr lang="en-US" sz="1500" b="1" u="sng"/>
              <a:t>Darci Heroy </a:t>
            </a:r>
            <a:r>
              <a:rPr lang="en-US" sz="1500"/>
              <a:t>is the Director of Strategic Partnerships at </a:t>
            </a:r>
            <a:r>
              <a:rPr lang="en-US" sz="1500" u="sng">
                <a:solidFill>
                  <a:schemeClr val="hlink"/>
                </a:solidFill>
                <a:hlinkClick r:id="rId5"/>
              </a:rPr>
              <a:t>Grand River Solutions</a:t>
            </a:r>
            <a:r>
              <a:rPr lang="en-US" sz="1500"/>
              <a:t>, and regularly acts as a mentor, interim coordinator, and resource for our Northwest clients. Darci has served in various Title IX related institutional roles, including as Title IX Coordinator and Chief Civil Rights Officer, performed and directed hundreds of complex investigations, and audited and restructured campus wide systems responding to equity complaints. During over a decade of labor and employment work, she has presented countless hours of trainings and developmental coaching, served as a civil rights investigator for the State of Oregon, and as a contract attorney for both employer and union labor firms. She is available way too much at </a:t>
            </a:r>
            <a:r>
              <a:rPr lang="en-US" sz="1500" u="sng">
                <a:solidFill>
                  <a:schemeClr val="hlink"/>
                </a:solidFill>
                <a:hlinkClick r:id="rId6"/>
              </a:rPr>
              <a:t>darci@grandriversolutions.com</a:t>
            </a:r>
            <a:r>
              <a:rPr lang="en-US" sz="1500"/>
              <a:t> </a:t>
            </a:r>
            <a:endParaRPr sz="1300"/>
          </a:p>
        </p:txBody>
      </p:sp>
      <p:sp>
        <p:nvSpPr>
          <p:cNvPr id="134" name="Google Shape;134;gb05b6e0d0a_0_77"/>
          <p:cNvSpPr/>
          <p:nvPr/>
        </p:nvSpPr>
        <p:spPr>
          <a:xfrm>
            <a:off x="8144150"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gb05b6e0d0a_0_77"/>
          <p:cNvSpPr/>
          <p:nvPr/>
        </p:nvSpPr>
        <p:spPr>
          <a:xfrm>
            <a:off x="8132823"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9"/>
        <p:cNvGrpSpPr/>
        <p:nvPr/>
      </p:nvGrpSpPr>
      <p:grpSpPr>
        <a:xfrm>
          <a:off x="0" y="0"/>
          <a:ext cx="0" cy="0"/>
          <a:chOff x="0" y="0"/>
          <a:chExt cx="0" cy="0"/>
        </a:xfrm>
      </p:grpSpPr>
      <p:sp>
        <p:nvSpPr>
          <p:cNvPr id="140" name="Google Shape;140;p2"/>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2" name="Google Shape;142;p2"/>
          <p:cNvCxnSpPr/>
          <p:nvPr/>
        </p:nvCxnSpPr>
        <p:spPr>
          <a:xfrm>
            <a:off x="1193532" y="1737845"/>
            <a:ext cx="9966960" cy="0"/>
          </a:xfrm>
          <a:prstGeom prst="straightConnector1">
            <a:avLst/>
          </a:prstGeom>
          <a:noFill/>
          <a:ln w="9525" cap="flat" cmpd="sng">
            <a:solidFill>
              <a:srgbClr val="7F7F7F"/>
            </a:solidFill>
            <a:prstDash val="solid"/>
            <a:round/>
            <a:headEnd type="none" w="sm" len="sm"/>
            <a:tailEnd type="none" w="sm" len="sm"/>
          </a:ln>
        </p:spPr>
      </p:cxnSp>
      <p:sp>
        <p:nvSpPr>
          <p:cNvPr id="143" name="Google Shape;143;p2"/>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4" name="Google Shape;144;p2"/>
          <p:cNvSpPr/>
          <p:nvPr/>
        </p:nvSpPr>
        <p:spPr>
          <a:xfrm>
            <a:off x="321564" y="320040"/>
            <a:ext cx="11548872" cy="621792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5" name="Google Shape;145;p2"/>
          <p:cNvSpPr txBox="1">
            <a:spLocks noGrp="1"/>
          </p:cNvSpPr>
          <p:nvPr>
            <p:ph type="title"/>
          </p:nvPr>
        </p:nvSpPr>
        <p:spPr>
          <a:xfrm>
            <a:off x="965030" y="963997"/>
            <a:ext cx="3254691" cy="4938361"/>
          </a:xfrm>
          <a:prstGeom prst="rect">
            <a:avLst/>
          </a:prstGeom>
          <a:noFill/>
          <a:ln>
            <a:noFill/>
          </a:ln>
        </p:spPr>
        <p:txBody>
          <a:bodyPr spcFirstLastPara="1" wrap="square" lIns="91425" tIns="45700" rIns="91425" bIns="45700" anchor="ctr" anchorCtr="0">
            <a:normAutofit/>
          </a:bodyPr>
          <a:lstStyle/>
          <a:p>
            <a:pPr marL="0" lvl="0" indent="0" algn="r" rtl="0">
              <a:lnSpc>
                <a:spcPct val="85000"/>
              </a:lnSpc>
              <a:spcBef>
                <a:spcPts val="0"/>
              </a:spcBef>
              <a:spcAft>
                <a:spcPts val="0"/>
              </a:spcAft>
              <a:buClr>
                <a:schemeClr val="lt1"/>
              </a:buClr>
              <a:buSzPts val="4000"/>
              <a:buFont typeface="Calibri"/>
              <a:buNone/>
            </a:pPr>
            <a:r>
              <a:rPr lang="en-US" sz="4400"/>
              <a:t>New Title IX Regulations in the Workplace: </a:t>
            </a:r>
            <a:endParaRPr/>
          </a:p>
        </p:txBody>
      </p:sp>
      <p:cxnSp>
        <p:nvCxnSpPr>
          <p:cNvPr id="146" name="Google Shape;146;p2"/>
          <p:cNvCxnSpPr/>
          <p:nvPr/>
        </p:nvCxnSpPr>
        <p:spPr>
          <a:xfrm>
            <a:off x="4650251" y="2057399"/>
            <a:ext cx="0" cy="2743200"/>
          </a:xfrm>
          <a:prstGeom prst="straightConnector1">
            <a:avLst/>
          </a:prstGeom>
          <a:noFill/>
          <a:ln w="19050" cap="flat" cmpd="sng">
            <a:solidFill>
              <a:schemeClr val="dk2"/>
            </a:solidFill>
            <a:prstDash val="solid"/>
            <a:round/>
            <a:headEnd type="none" w="sm" len="sm"/>
            <a:tailEnd type="none" w="sm" len="sm"/>
          </a:ln>
        </p:spPr>
      </p:cxnSp>
      <p:sp>
        <p:nvSpPr>
          <p:cNvPr id="147" name="Google Shape;147;p2"/>
          <p:cNvSpPr txBox="1">
            <a:spLocks noGrp="1"/>
          </p:cNvSpPr>
          <p:nvPr>
            <p:ph type="body" idx="1"/>
          </p:nvPr>
        </p:nvSpPr>
        <p:spPr>
          <a:xfrm>
            <a:off x="5134882" y="963507"/>
            <a:ext cx="6135097" cy="4938851"/>
          </a:xfrm>
          <a:prstGeom prst="rect">
            <a:avLst/>
          </a:prstGeom>
          <a:noFill/>
          <a:ln>
            <a:noFill/>
          </a:ln>
        </p:spPr>
        <p:txBody>
          <a:bodyPr spcFirstLastPara="1" wrap="square" lIns="0" tIns="45700" rIns="0" bIns="45700" anchor="ctr" anchorCtr="0">
            <a:normAutofit/>
          </a:bodyPr>
          <a:lstStyle/>
          <a:p>
            <a:pPr marL="685800" lvl="1" indent="-187325" algn="l" rtl="0">
              <a:lnSpc>
                <a:spcPct val="90000"/>
              </a:lnSpc>
              <a:spcBef>
                <a:spcPts val="0"/>
              </a:spcBef>
              <a:spcAft>
                <a:spcPts val="0"/>
              </a:spcAft>
              <a:buSzPts val="650"/>
              <a:buFont typeface="Calibri"/>
              <a:buNone/>
            </a:pPr>
            <a:endParaRPr/>
          </a:p>
          <a:p>
            <a:pPr marL="457200" lvl="0" indent="-463550" algn="l" rtl="0">
              <a:lnSpc>
                <a:spcPct val="90000"/>
              </a:lnSpc>
              <a:spcBef>
                <a:spcPts val="500"/>
              </a:spcBef>
              <a:spcAft>
                <a:spcPts val="0"/>
              </a:spcAft>
              <a:buSzPts val="3700"/>
              <a:buFont typeface="Calibri"/>
              <a:buAutoNum type="arabicPeriod"/>
            </a:pPr>
            <a:r>
              <a:rPr lang="en-US" sz="2300"/>
              <a:t>On August 14, 2020, the Department of Education’s new Title IX regulations took effect: </a:t>
            </a:r>
            <a:r>
              <a:rPr lang="en-US" sz="2300" u="sng">
                <a:solidFill>
                  <a:schemeClr val="hlink"/>
                </a:solidFill>
                <a:hlinkClick r:id="rId3"/>
              </a:rPr>
              <a:t>https://www.ed.gov/news/press-releases/us-department-education-launches-new-title-ix-resources-students-institutions-historic-new-rule-takes-effect</a:t>
            </a:r>
            <a:r>
              <a:rPr lang="en-US" sz="2300"/>
              <a:t>. See also: https://sites.ed.gov/titleix/policy/</a:t>
            </a:r>
            <a:endParaRPr sz="2500"/>
          </a:p>
          <a:p>
            <a:pPr marL="0" lvl="0" indent="0" algn="l" rtl="0">
              <a:lnSpc>
                <a:spcPct val="90000"/>
              </a:lnSpc>
              <a:spcBef>
                <a:spcPts val="500"/>
              </a:spcBef>
              <a:spcAft>
                <a:spcPts val="0"/>
              </a:spcAft>
              <a:buSzPts val="1800"/>
              <a:buFont typeface="Calibri"/>
              <a:buNone/>
            </a:pPr>
            <a:endParaRPr sz="2300"/>
          </a:p>
          <a:p>
            <a:pPr marL="457200" lvl="0" indent="-463550" algn="l" rtl="0">
              <a:lnSpc>
                <a:spcPct val="90000"/>
              </a:lnSpc>
              <a:spcBef>
                <a:spcPts val="500"/>
              </a:spcBef>
              <a:spcAft>
                <a:spcPts val="0"/>
              </a:spcAft>
              <a:buSzPts val="3700"/>
              <a:buFont typeface="Calibri"/>
              <a:buAutoNum type="arabicPeriod"/>
            </a:pPr>
            <a:r>
              <a:rPr lang="en-US" sz="2300"/>
              <a:t>The new regulations also apply to certain types of sexual harassment in the workplace - “Title IX Sexual Harassment.”</a:t>
            </a:r>
            <a:endParaRPr sz="2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3"/>
          <p:cNvSpPr txBox="1">
            <a:spLocks noGrp="1"/>
          </p:cNvSpPr>
          <p:nvPr>
            <p:ph type="title"/>
          </p:nvPr>
        </p:nvSpPr>
        <p:spPr>
          <a:xfrm>
            <a:off x="1097275" y="286600"/>
            <a:ext cx="10570500" cy="881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Century Gothic"/>
              <a:buNone/>
            </a:pPr>
            <a:r>
              <a:rPr lang="en-US" sz="4370"/>
              <a:t>Sexual Harassment: Scope and Requirements</a:t>
            </a:r>
            <a:endParaRPr sz="4730"/>
          </a:p>
        </p:txBody>
      </p:sp>
      <p:sp>
        <p:nvSpPr>
          <p:cNvPr id="154" name="Google Shape;154;p3"/>
          <p:cNvSpPr txBox="1">
            <a:spLocks noGrp="1"/>
          </p:cNvSpPr>
          <p:nvPr>
            <p:ph type="body" idx="1"/>
          </p:nvPr>
        </p:nvSpPr>
        <p:spPr>
          <a:xfrm>
            <a:off x="1097279" y="1168309"/>
            <a:ext cx="4937700" cy="4023300"/>
          </a:xfrm>
          <a:prstGeom prst="rect">
            <a:avLst/>
          </a:prstGeom>
          <a:noFill/>
          <a:ln>
            <a:noFill/>
          </a:ln>
        </p:spPr>
        <p:txBody>
          <a:bodyPr spcFirstLastPara="1" wrap="square" lIns="91425" tIns="45700" rIns="91425" bIns="45700" anchor="t" anchorCtr="0">
            <a:normAutofit lnSpcReduction="10000"/>
          </a:bodyPr>
          <a:lstStyle/>
          <a:p>
            <a:pPr marL="228600" lvl="0" indent="-193675" algn="l" rtl="0">
              <a:lnSpc>
                <a:spcPct val="70000"/>
              </a:lnSpc>
              <a:spcBef>
                <a:spcPts val="0"/>
              </a:spcBef>
              <a:spcAft>
                <a:spcPts val="0"/>
              </a:spcAft>
              <a:buClr>
                <a:schemeClr val="lt1"/>
              </a:buClr>
              <a:buSzPts val="550"/>
              <a:buNone/>
            </a:pPr>
            <a:endParaRPr sz="550"/>
          </a:p>
          <a:p>
            <a:pPr marL="0" lvl="0" indent="0" algn="l" rtl="0">
              <a:lnSpc>
                <a:spcPct val="70000"/>
              </a:lnSpc>
              <a:spcBef>
                <a:spcPts val="1000"/>
              </a:spcBef>
              <a:spcAft>
                <a:spcPts val="0"/>
              </a:spcAft>
              <a:buSzPts val="2300"/>
              <a:buNone/>
            </a:pPr>
            <a:r>
              <a:rPr lang="en-US" sz="2300" b="1"/>
              <a:t>SCOPE:</a:t>
            </a:r>
            <a:endParaRPr sz="2300" b="1"/>
          </a:p>
          <a:p>
            <a:pPr marL="0" lvl="0" indent="0" algn="l" rtl="0">
              <a:lnSpc>
                <a:spcPct val="70000"/>
              </a:lnSpc>
              <a:spcBef>
                <a:spcPts val="1000"/>
              </a:spcBef>
              <a:spcAft>
                <a:spcPts val="0"/>
              </a:spcAft>
              <a:buSzPts val="2300"/>
              <a:buNone/>
            </a:pPr>
            <a:r>
              <a:rPr lang="en-US" sz="2300"/>
              <a:t>The new definition of Title IX “Sexual Harassment” includes conduct </a:t>
            </a:r>
            <a:endParaRPr sz="2300"/>
          </a:p>
          <a:p>
            <a:pPr marL="0" lvl="0" indent="0" algn="l" rtl="0">
              <a:lnSpc>
                <a:spcPct val="70000"/>
              </a:lnSpc>
              <a:spcBef>
                <a:spcPts val="1000"/>
              </a:spcBef>
              <a:spcAft>
                <a:spcPts val="0"/>
              </a:spcAft>
              <a:buSzPts val="2300"/>
              <a:buNone/>
            </a:pPr>
            <a:r>
              <a:rPr lang="en-US" sz="2300" u="sng"/>
              <a:t>on the basis of sex </a:t>
            </a:r>
            <a:r>
              <a:rPr lang="en-US" sz="2300"/>
              <a:t>in an education program or activity that is:</a:t>
            </a:r>
            <a:endParaRPr sz="2300"/>
          </a:p>
          <a:p>
            <a:pPr marL="457200" lvl="0" indent="-374650" algn="l" rtl="0">
              <a:lnSpc>
                <a:spcPct val="70000"/>
              </a:lnSpc>
              <a:spcBef>
                <a:spcPts val="1000"/>
              </a:spcBef>
              <a:spcAft>
                <a:spcPts val="0"/>
              </a:spcAft>
              <a:buSzPts val="2300"/>
              <a:buAutoNum type="arabicPeriod"/>
            </a:pPr>
            <a:r>
              <a:rPr lang="en-US" sz="2300"/>
              <a:t>VAWA offenses;</a:t>
            </a:r>
            <a:endParaRPr sz="2300"/>
          </a:p>
          <a:p>
            <a:pPr marL="457200" lvl="0" indent="-374650" algn="l" rtl="0">
              <a:lnSpc>
                <a:spcPct val="70000"/>
              </a:lnSpc>
              <a:spcBef>
                <a:spcPts val="0"/>
              </a:spcBef>
              <a:spcAft>
                <a:spcPts val="0"/>
              </a:spcAft>
              <a:buSzPts val="2300"/>
              <a:buAutoNum type="arabicPeriod"/>
            </a:pPr>
            <a:r>
              <a:rPr lang="en-US" sz="2300"/>
              <a:t>Quid pro quo (by employee); and</a:t>
            </a:r>
            <a:endParaRPr sz="2300"/>
          </a:p>
          <a:p>
            <a:pPr marL="457200" lvl="0" indent="-374650" algn="l" rtl="0">
              <a:lnSpc>
                <a:spcPct val="70000"/>
              </a:lnSpc>
              <a:spcBef>
                <a:spcPts val="0"/>
              </a:spcBef>
              <a:spcAft>
                <a:spcPts val="0"/>
              </a:spcAft>
              <a:buSzPts val="2300"/>
              <a:buAutoNum type="arabicPeriod"/>
            </a:pPr>
            <a:r>
              <a:rPr lang="en-US" sz="2300"/>
              <a:t>Unwelcome conduct that is determined by a reasonable person to be so </a:t>
            </a:r>
            <a:endParaRPr sz="2300"/>
          </a:p>
          <a:p>
            <a:pPr marL="914400" lvl="1" indent="-374650" algn="l" rtl="0">
              <a:lnSpc>
                <a:spcPct val="70000"/>
              </a:lnSpc>
              <a:spcBef>
                <a:spcPts val="0"/>
              </a:spcBef>
              <a:spcAft>
                <a:spcPts val="0"/>
              </a:spcAft>
              <a:buSzPts val="2300"/>
              <a:buAutoNum type="alphaLcPeriod"/>
            </a:pPr>
            <a:r>
              <a:rPr lang="en-US" sz="2300"/>
              <a:t>severe </a:t>
            </a:r>
            <a:r>
              <a:rPr lang="en-US" sz="2300" u="sng"/>
              <a:t>and</a:t>
            </a:r>
            <a:r>
              <a:rPr lang="en-US" sz="2300"/>
              <a:t> </a:t>
            </a:r>
            <a:endParaRPr sz="2300"/>
          </a:p>
          <a:p>
            <a:pPr marL="914400" lvl="1" indent="-374650" algn="l" rtl="0">
              <a:lnSpc>
                <a:spcPct val="70000"/>
              </a:lnSpc>
              <a:spcBef>
                <a:spcPts val="0"/>
              </a:spcBef>
              <a:spcAft>
                <a:spcPts val="0"/>
              </a:spcAft>
              <a:buSzPts val="2300"/>
              <a:buAutoNum type="alphaLcPeriod"/>
            </a:pPr>
            <a:r>
              <a:rPr lang="en-US" sz="2300"/>
              <a:t>pervasive </a:t>
            </a:r>
            <a:r>
              <a:rPr lang="en-US" sz="2300" u="sng"/>
              <a:t>and </a:t>
            </a:r>
            <a:endParaRPr sz="2300" u="sng"/>
          </a:p>
          <a:p>
            <a:pPr marL="914400" lvl="1" indent="-374650" algn="l" rtl="0">
              <a:lnSpc>
                <a:spcPct val="70000"/>
              </a:lnSpc>
              <a:spcBef>
                <a:spcPts val="0"/>
              </a:spcBef>
              <a:spcAft>
                <a:spcPts val="0"/>
              </a:spcAft>
              <a:buSzPts val="2300"/>
              <a:buAutoNum type="alphaLcPeriod"/>
            </a:pPr>
            <a:r>
              <a:rPr lang="en-US" sz="2300"/>
              <a:t>objectively offensive that it </a:t>
            </a:r>
            <a:endParaRPr sz="2300"/>
          </a:p>
          <a:p>
            <a:pPr marL="914400" lvl="1" indent="-374650" algn="l" rtl="0">
              <a:lnSpc>
                <a:spcPct val="70000"/>
              </a:lnSpc>
              <a:spcBef>
                <a:spcPts val="0"/>
              </a:spcBef>
              <a:spcAft>
                <a:spcPts val="0"/>
              </a:spcAft>
              <a:buSzPts val="2300"/>
              <a:buAutoNum type="alphaLcPeriod"/>
            </a:pPr>
            <a:r>
              <a:rPr lang="en-US" sz="2300"/>
              <a:t>effectively denies access to educational programs or activities.</a:t>
            </a:r>
            <a:endParaRPr sz="2300"/>
          </a:p>
        </p:txBody>
      </p:sp>
      <p:sp>
        <p:nvSpPr>
          <p:cNvPr id="155" name="Google Shape;155;p3"/>
          <p:cNvSpPr txBox="1">
            <a:spLocks noGrp="1"/>
          </p:cNvSpPr>
          <p:nvPr>
            <p:ph type="body" idx="2"/>
          </p:nvPr>
        </p:nvSpPr>
        <p:spPr>
          <a:xfrm>
            <a:off x="6217925" y="1168300"/>
            <a:ext cx="4937700" cy="4701000"/>
          </a:xfrm>
          <a:prstGeom prst="rect">
            <a:avLst/>
          </a:prstGeom>
          <a:noFill/>
          <a:ln>
            <a:noFill/>
          </a:ln>
        </p:spPr>
        <p:txBody>
          <a:bodyPr spcFirstLastPara="1" wrap="square" lIns="91425" tIns="45700" rIns="91425" bIns="45700" anchor="t" anchorCtr="0">
            <a:normAutofit lnSpcReduction="10000"/>
          </a:bodyPr>
          <a:lstStyle/>
          <a:p>
            <a:pPr marL="228600" lvl="0" indent="-171450" algn="l" rtl="0">
              <a:lnSpc>
                <a:spcPct val="70000"/>
              </a:lnSpc>
              <a:spcBef>
                <a:spcPts val="0"/>
              </a:spcBef>
              <a:spcAft>
                <a:spcPts val="0"/>
              </a:spcAft>
              <a:buClr>
                <a:schemeClr val="lt1"/>
              </a:buClr>
              <a:buSzPts val="900"/>
              <a:buNone/>
            </a:pPr>
            <a:endParaRPr sz="900"/>
          </a:p>
          <a:p>
            <a:pPr marL="0" lvl="0" indent="0" algn="l" rtl="0">
              <a:lnSpc>
                <a:spcPct val="70000"/>
              </a:lnSpc>
              <a:spcBef>
                <a:spcPts val="1000"/>
              </a:spcBef>
              <a:spcAft>
                <a:spcPts val="0"/>
              </a:spcAft>
              <a:buSzPts val="2500"/>
              <a:buNone/>
            </a:pPr>
            <a:r>
              <a:rPr lang="en-US" sz="2200" b="1"/>
              <a:t>FORMAL COMPLAINT:</a:t>
            </a:r>
            <a:endParaRPr sz="2200" b="1"/>
          </a:p>
          <a:p>
            <a:pPr marL="0" lvl="0" indent="0" algn="l" rtl="0">
              <a:lnSpc>
                <a:spcPct val="70000"/>
              </a:lnSpc>
              <a:spcBef>
                <a:spcPts val="1000"/>
              </a:spcBef>
              <a:spcAft>
                <a:spcPts val="0"/>
              </a:spcAft>
              <a:buSzPts val="2500"/>
              <a:buNone/>
            </a:pPr>
            <a:r>
              <a:rPr lang="en-US" sz="2200"/>
              <a:t>Document filed by Complainant or signed by TIXC;</a:t>
            </a:r>
            <a:endParaRPr sz="2200"/>
          </a:p>
          <a:p>
            <a:pPr marL="0" lvl="0" indent="0" algn="l" rtl="0">
              <a:lnSpc>
                <a:spcPct val="70000"/>
              </a:lnSpc>
              <a:spcBef>
                <a:spcPts val="1000"/>
              </a:spcBef>
              <a:spcAft>
                <a:spcPts val="0"/>
              </a:spcAft>
              <a:buSzPts val="2500"/>
              <a:buNone/>
            </a:pPr>
            <a:r>
              <a:rPr lang="en-US" sz="2200"/>
              <a:t>Alleging Sexual Harassment;</a:t>
            </a:r>
            <a:endParaRPr sz="2200"/>
          </a:p>
          <a:p>
            <a:pPr marL="0" lvl="0" indent="0" algn="l" rtl="0">
              <a:lnSpc>
                <a:spcPct val="70000"/>
              </a:lnSpc>
              <a:spcBef>
                <a:spcPts val="1000"/>
              </a:spcBef>
              <a:spcAft>
                <a:spcPts val="0"/>
              </a:spcAft>
              <a:buSzPts val="2500"/>
              <a:buNone/>
            </a:pPr>
            <a:r>
              <a:rPr lang="en-US" sz="2200"/>
              <a:t>Requesting an Investigation.</a:t>
            </a:r>
            <a:endParaRPr sz="2200" b="1"/>
          </a:p>
          <a:p>
            <a:pPr marL="0" lvl="0" indent="0" algn="l" rtl="0">
              <a:lnSpc>
                <a:spcPct val="70000"/>
              </a:lnSpc>
              <a:spcBef>
                <a:spcPts val="1000"/>
              </a:spcBef>
              <a:spcAft>
                <a:spcPts val="0"/>
              </a:spcAft>
              <a:buSzPts val="2500"/>
              <a:buNone/>
            </a:pPr>
            <a:endParaRPr sz="2200" b="1"/>
          </a:p>
          <a:p>
            <a:pPr marL="0" lvl="0" indent="0" algn="l" rtl="0">
              <a:lnSpc>
                <a:spcPct val="70000"/>
              </a:lnSpc>
              <a:spcBef>
                <a:spcPts val="1000"/>
              </a:spcBef>
              <a:spcAft>
                <a:spcPts val="0"/>
              </a:spcAft>
              <a:buSzPts val="2500"/>
              <a:buNone/>
            </a:pPr>
            <a:r>
              <a:rPr lang="en-US" sz="2200" b="1"/>
              <a:t>REQUIREMENTS ONCE A FORMAL COMPLAINT IS FILED:</a:t>
            </a:r>
            <a:endParaRPr sz="2200" b="1"/>
          </a:p>
          <a:p>
            <a:pPr marL="0" lvl="0" indent="0" algn="l" rtl="0">
              <a:lnSpc>
                <a:spcPct val="70000"/>
              </a:lnSpc>
              <a:spcBef>
                <a:spcPts val="1000"/>
              </a:spcBef>
              <a:spcAft>
                <a:spcPts val="0"/>
              </a:spcAft>
              <a:buSzPts val="2500"/>
              <a:buNone/>
            </a:pPr>
            <a:r>
              <a:rPr lang="en-US" sz="2200"/>
              <a:t>Institutions must implement prescribed and reciprocal:</a:t>
            </a:r>
            <a:endParaRPr sz="2200"/>
          </a:p>
          <a:p>
            <a:pPr marL="457200" lvl="0" indent="-368300" algn="l" rtl="0">
              <a:lnSpc>
                <a:spcPct val="70000"/>
              </a:lnSpc>
              <a:spcBef>
                <a:spcPts val="1000"/>
              </a:spcBef>
              <a:spcAft>
                <a:spcPts val="0"/>
              </a:spcAft>
              <a:buClr>
                <a:srgbClr val="000000"/>
              </a:buClr>
              <a:buSzPts val="2200"/>
              <a:buAutoNum type="arabicPeriod"/>
            </a:pPr>
            <a:r>
              <a:rPr lang="en-US" sz="2200">
                <a:solidFill>
                  <a:srgbClr val="000000"/>
                </a:solidFill>
              </a:rPr>
              <a:t>Investigation;</a:t>
            </a:r>
            <a:endParaRPr sz="2200">
              <a:solidFill>
                <a:srgbClr val="000000"/>
              </a:solidFill>
            </a:endParaRPr>
          </a:p>
          <a:p>
            <a:pPr marL="457200" lvl="0" indent="-368300" algn="l" rtl="0">
              <a:lnSpc>
                <a:spcPct val="70000"/>
              </a:lnSpc>
              <a:spcBef>
                <a:spcPts val="0"/>
              </a:spcBef>
              <a:spcAft>
                <a:spcPts val="0"/>
              </a:spcAft>
              <a:buClr>
                <a:srgbClr val="000000"/>
              </a:buClr>
              <a:buSzPts val="2200"/>
              <a:buAutoNum type="arabicPeriod"/>
            </a:pPr>
            <a:r>
              <a:rPr lang="en-US" sz="2200">
                <a:solidFill>
                  <a:srgbClr val="000000"/>
                </a:solidFill>
              </a:rPr>
              <a:t>Live Hearing;</a:t>
            </a:r>
            <a:endParaRPr sz="2200">
              <a:solidFill>
                <a:srgbClr val="000000"/>
              </a:solidFill>
            </a:endParaRPr>
          </a:p>
          <a:p>
            <a:pPr marL="457200" lvl="0" indent="-368300" algn="l" rtl="0">
              <a:lnSpc>
                <a:spcPct val="70000"/>
              </a:lnSpc>
              <a:spcBef>
                <a:spcPts val="0"/>
              </a:spcBef>
              <a:spcAft>
                <a:spcPts val="0"/>
              </a:spcAft>
              <a:buClr>
                <a:srgbClr val="000000"/>
              </a:buClr>
              <a:buSzPts val="2200"/>
              <a:buAutoNum type="arabicPeriod"/>
            </a:pPr>
            <a:r>
              <a:rPr lang="en-US" sz="2200">
                <a:solidFill>
                  <a:srgbClr val="000000"/>
                </a:solidFill>
              </a:rPr>
              <a:t>Cross Examination by Advisors; and</a:t>
            </a:r>
            <a:endParaRPr sz="2200">
              <a:solidFill>
                <a:srgbClr val="000000"/>
              </a:solidFill>
            </a:endParaRPr>
          </a:p>
          <a:p>
            <a:pPr marL="457200" lvl="0" indent="-342900" algn="l" rtl="0">
              <a:lnSpc>
                <a:spcPct val="70000"/>
              </a:lnSpc>
              <a:spcBef>
                <a:spcPts val="0"/>
              </a:spcBef>
              <a:spcAft>
                <a:spcPts val="0"/>
              </a:spcAft>
              <a:buClr>
                <a:srgbClr val="000000"/>
              </a:buClr>
              <a:buSzPts val="1800"/>
              <a:buAutoNum type="arabicPeriod"/>
            </a:pPr>
            <a:r>
              <a:rPr lang="en-US" sz="2200">
                <a:solidFill>
                  <a:srgbClr val="000000"/>
                </a:solidFill>
              </a:rPr>
              <a:t>Appeals processes.</a:t>
            </a:r>
            <a:r>
              <a:rPr lang="en-US" sz="2300">
                <a:solidFill>
                  <a:srgbClr val="000000"/>
                </a:solidFill>
              </a:rPr>
              <a:t>  </a:t>
            </a:r>
            <a:endParaRPr sz="2300">
              <a:solidFill>
                <a:srgbClr val="000000"/>
              </a:solidFill>
            </a:endParaRPr>
          </a:p>
          <a:p>
            <a:pPr marL="0" lvl="0" indent="0" algn="l" rtl="0">
              <a:lnSpc>
                <a:spcPct val="70000"/>
              </a:lnSpc>
              <a:spcBef>
                <a:spcPts val="500"/>
              </a:spcBef>
              <a:spcAft>
                <a:spcPts val="0"/>
              </a:spcAft>
              <a:buSzPts val="2000"/>
              <a:buNone/>
            </a:pPr>
            <a:endParaRPr/>
          </a:p>
          <a:p>
            <a:pPr marL="914400" lvl="2" indent="0" algn="l" rtl="0">
              <a:lnSpc>
                <a:spcPct val="70000"/>
              </a:lnSpc>
              <a:spcBef>
                <a:spcPts val="500"/>
              </a:spcBef>
              <a:spcAft>
                <a:spcPts val="0"/>
              </a:spcAft>
              <a:buClr>
                <a:schemeClr val="lt1"/>
              </a:buClr>
              <a:buSzPts val="1400"/>
              <a:buNone/>
            </a:pPr>
            <a:r>
              <a:rPr lang="en-US" sz="1400"/>
              <a:t> </a:t>
            </a:r>
            <a:endParaRPr/>
          </a:p>
          <a:p>
            <a:pPr marL="685800" lvl="1" indent="-136525" algn="l" rtl="0">
              <a:lnSpc>
                <a:spcPct val="70000"/>
              </a:lnSpc>
              <a:spcBef>
                <a:spcPts val="500"/>
              </a:spcBef>
              <a:spcAft>
                <a:spcPts val="0"/>
              </a:spcAft>
              <a:buClr>
                <a:schemeClr val="lt1"/>
              </a:buClr>
              <a:buSzPts val="1450"/>
              <a:buNone/>
            </a:pPr>
            <a:endParaRPr sz="1450"/>
          </a:p>
          <a:p>
            <a:pPr marL="685800" lvl="1" indent="-136525" algn="l" rtl="0">
              <a:lnSpc>
                <a:spcPct val="70000"/>
              </a:lnSpc>
              <a:spcBef>
                <a:spcPts val="500"/>
              </a:spcBef>
              <a:spcAft>
                <a:spcPts val="0"/>
              </a:spcAft>
              <a:buClr>
                <a:schemeClr val="lt1"/>
              </a:buClr>
              <a:buSzPts val="1450"/>
              <a:buNone/>
            </a:pPr>
            <a:endParaRPr sz="1450"/>
          </a:p>
          <a:p>
            <a:pPr marL="228600" lvl="0" indent="-141286" algn="l" rtl="0">
              <a:lnSpc>
                <a:spcPct val="70000"/>
              </a:lnSpc>
              <a:spcBef>
                <a:spcPts val="1000"/>
              </a:spcBef>
              <a:spcAft>
                <a:spcPts val="0"/>
              </a:spcAft>
              <a:buClr>
                <a:schemeClr val="lt1"/>
              </a:buClr>
              <a:buSzPts val="1375"/>
              <a:buNone/>
            </a:pPr>
            <a:endParaRPr sz="1375"/>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gb0e3bb8b0b_1_9"/>
          <p:cNvSpPr txBox="1">
            <a:spLocks noGrp="1"/>
          </p:cNvSpPr>
          <p:nvPr>
            <p:ph type="title"/>
          </p:nvPr>
        </p:nvSpPr>
        <p:spPr>
          <a:xfrm>
            <a:off x="1097275" y="286601"/>
            <a:ext cx="10058400" cy="10032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4700"/>
              <a:t>Prohibition on Single Investigator Model</a:t>
            </a:r>
            <a:endParaRPr sz="4600"/>
          </a:p>
        </p:txBody>
      </p:sp>
      <p:sp>
        <p:nvSpPr>
          <p:cNvPr id="162" name="Google Shape;162;gb0e3bb8b0b_1_9"/>
          <p:cNvSpPr txBox="1">
            <a:spLocks noGrp="1"/>
          </p:cNvSpPr>
          <p:nvPr>
            <p:ph type="body" idx="1"/>
          </p:nvPr>
        </p:nvSpPr>
        <p:spPr>
          <a:xfrm>
            <a:off x="1097279" y="1845734"/>
            <a:ext cx="4937700" cy="4023300"/>
          </a:xfrm>
          <a:prstGeom prst="rect">
            <a:avLst/>
          </a:prstGeom>
        </p:spPr>
        <p:txBody>
          <a:bodyPr spcFirstLastPara="1" wrap="square" lIns="0" tIns="45700" rIns="0" bIns="45700" anchor="t" anchorCtr="0">
            <a:noAutofit/>
          </a:bodyPr>
          <a:lstStyle/>
          <a:p>
            <a:pPr marL="0" lvl="0" indent="0" algn="l" rtl="0">
              <a:spcBef>
                <a:spcPts val="1200"/>
              </a:spcBef>
              <a:spcAft>
                <a:spcPts val="0"/>
              </a:spcAft>
              <a:buNone/>
            </a:pPr>
            <a:r>
              <a:rPr lang="en-US" sz="2300"/>
              <a:t>Process must be carried out by individuals free from conflict of interest or bias: </a:t>
            </a:r>
            <a:endParaRPr sz="2300"/>
          </a:p>
          <a:p>
            <a:pPr marL="457200" lvl="0" indent="-361950" algn="l" rtl="0">
              <a:spcBef>
                <a:spcPts val="1200"/>
              </a:spcBef>
              <a:spcAft>
                <a:spcPts val="0"/>
              </a:spcAft>
              <a:buSzPts val="2100"/>
              <a:buChar char="-"/>
            </a:pPr>
            <a:r>
              <a:rPr lang="en-US" sz="2300"/>
              <a:t>Title IX Coordinator may not be decision-maker or appeals officer.</a:t>
            </a:r>
            <a:endParaRPr sz="2300"/>
          </a:p>
          <a:p>
            <a:pPr marL="457200" lvl="0" indent="-361950" algn="l" rtl="0">
              <a:spcBef>
                <a:spcPts val="0"/>
              </a:spcBef>
              <a:spcAft>
                <a:spcPts val="0"/>
              </a:spcAft>
              <a:buSzPts val="2100"/>
              <a:buChar char="-"/>
            </a:pPr>
            <a:r>
              <a:rPr lang="en-US" sz="2300"/>
              <a:t>Investigator must be different from decision-maker/hearing officer.</a:t>
            </a:r>
            <a:endParaRPr sz="2300"/>
          </a:p>
          <a:p>
            <a:pPr marL="457200" lvl="0" indent="-361950" algn="l" rtl="0">
              <a:spcBef>
                <a:spcPts val="0"/>
              </a:spcBef>
              <a:spcAft>
                <a:spcPts val="0"/>
              </a:spcAft>
              <a:buSzPts val="2100"/>
              <a:buChar char="-"/>
            </a:pPr>
            <a:r>
              <a:rPr lang="en-US" sz="2300"/>
              <a:t>Appeals officer must not be investigator or decision-maker.</a:t>
            </a:r>
            <a:endParaRPr sz="2300"/>
          </a:p>
          <a:p>
            <a:pPr marL="0" lvl="0" indent="0" algn="l" rtl="0">
              <a:spcBef>
                <a:spcPts val="1200"/>
              </a:spcBef>
              <a:spcAft>
                <a:spcPts val="200"/>
              </a:spcAft>
              <a:buNone/>
            </a:pPr>
            <a:endParaRPr/>
          </a:p>
        </p:txBody>
      </p:sp>
      <p:sp>
        <p:nvSpPr>
          <p:cNvPr id="163" name="Google Shape;163;gb0e3bb8b0b_1_9"/>
          <p:cNvSpPr txBox="1">
            <a:spLocks noGrp="1"/>
          </p:cNvSpPr>
          <p:nvPr>
            <p:ph type="body" idx="2"/>
          </p:nvPr>
        </p:nvSpPr>
        <p:spPr>
          <a:xfrm>
            <a:off x="6217920" y="1845735"/>
            <a:ext cx="4937700" cy="4023300"/>
          </a:xfrm>
          <a:prstGeom prst="rect">
            <a:avLst/>
          </a:prstGeom>
        </p:spPr>
        <p:txBody>
          <a:bodyPr spcFirstLastPara="1" wrap="square" lIns="0" tIns="45700" rIns="0" bIns="45700" anchor="t" anchorCtr="0">
            <a:noAutofit/>
          </a:bodyPr>
          <a:lstStyle/>
          <a:p>
            <a:pPr marL="0" lvl="0" indent="0" algn="l" rtl="0">
              <a:spcBef>
                <a:spcPts val="1200"/>
              </a:spcBef>
              <a:spcAft>
                <a:spcPts val="0"/>
              </a:spcAft>
              <a:buNone/>
            </a:pPr>
            <a:r>
              <a:rPr lang="en-US" sz="2300"/>
              <a:t>Title IX Coordinator(s) can be an investigator. </a:t>
            </a:r>
            <a:endParaRPr sz="2300"/>
          </a:p>
          <a:p>
            <a:pPr marL="0" lvl="0" indent="0" algn="l" rtl="0">
              <a:spcBef>
                <a:spcPts val="1200"/>
              </a:spcBef>
              <a:spcAft>
                <a:spcPts val="200"/>
              </a:spcAft>
              <a:buNone/>
            </a:pPr>
            <a:r>
              <a:rPr lang="en-US" sz="2300"/>
              <a:t>Possible that Deputy Title IX Coordinators can be appeals officers provided that they were not the Title IX Coordinator for that case. </a:t>
            </a:r>
            <a:endParaRPr sz="23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85858"/>
        </a:solidFill>
        <a:effectLst/>
      </p:bgPr>
    </p:bg>
    <p:spTree>
      <p:nvGrpSpPr>
        <p:cNvPr id="1" name="Shape 168"/>
        <p:cNvGrpSpPr/>
        <p:nvPr/>
      </p:nvGrpSpPr>
      <p:grpSpPr>
        <a:xfrm>
          <a:off x="0" y="0"/>
          <a:ext cx="0" cy="0"/>
          <a:chOff x="0" y="0"/>
          <a:chExt cx="0" cy="0"/>
        </a:xfrm>
      </p:grpSpPr>
      <p:sp>
        <p:nvSpPr>
          <p:cNvPr id="169" name="Google Shape;169;gb05b6e0d0a_0_7"/>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gb05b6e0d0a_0_7"/>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1" name="Google Shape;171;gb05b6e0d0a_0_7"/>
          <p:cNvCxnSpPr/>
          <p:nvPr/>
        </p:nvCxnSpPr>
        <p:spPr>
          <a:xfrm>
            <a:off x="1193532" y="1737845"/>
            <a:ext cx="9966960" cy="0"/>
          </a:xfrm>
          <a:prstGeom prst="straightConnector1">
            <a:avLst/>
          </a:prstGeom>
          <a:noFill/>
          <a:ln w="9525" cap="flat" cmpd="sng">
            <a:solidFill>
              <a:srgbClr val="FEFEFE"/>
            </a:solidFill>
            <a:prstDash val="solid"/>
            <a:round/>
            <a:headEnd type="none" w="sm" len="sm"/>
            <a:tailEnd type="none" w="sm" len="sm"/>
          </a:ln>
        </p:spPr>
      </p:cxnSp>
      <p:sp>
        <p:nvSpPr>
          <p:cNvPr id="172" name="Google Shape;172;gb05b6e0d0a_0_7"/>
          <p:cNvSpPr/>
          <p:nvPr/>
        </p:nvSpPr>
        <p:spPr>
          <a:xfrm>
            <a:off x="3175" y="0"/>
            <a:ext cx="12188952" cy="6858000"/>
          </a:xfrm>
          <a:prstGeom prst="rect">
            <a:avLst/>
          </a:prstGeom>
          <a:solidFill>
            <a:srgbClr val="5858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3" name="Google Shape;173;gb05b6e0d0a_0_7"/>
          <p:cNvSpPr txBox="1">
            <a:spLocks noGrp="1"/>
          </p:cNvSpPr>
          <p:nvPr>
            <p:ph type="title"/>
          </p:nvPr>
        </p:nvSpPr>
        <p:spPr>
          <a:xfrm>
            <a:off x="652426" y="643475"/>
            <a:ext cx="3067800" cy="522570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EFEFE"/>
              </a:buClr>
              <a:buSzPts val="3600"/>
              <a:buFont typeface="Calibri"/>
              <a:buNone/>
            </a:pPr>
            <a:r>
              <a:rPr lang="en-US" sz="3600"/>
              <a:t>Title IX Requirements Continued:</a:t>
            </a:r>
            <a:endParaRPr/>
          </a:p>
        </p:txBody>
      </p:sp>
      <p:cxnSp>
        <p:nvCxnSpPr>
          <p:cNvPr id="174" name="Google Shape;174;gb05b6e0d0a_0_7"/>
          <p:cNvCxnSpPr/>
          <p:nvPr/>
        </p:nvCxnSpPr>
        <p:spPr>
          <a:xfrm>
            <a:off x="4042053" y="1570271"/>
            <a:ext cx="0" cy="3200400"/>
          </a:xfrm>
          <a:prstGeom prst="straightConnector1">
            <a:avLst/>
          </a:prstGeom>
          <a:noFill/>
          <a:ln w="31750" cap="flat" cmpd="sng">
            <a:solidFill>
              <a:schemeClr val="accent2"/>
            </a:solidFill>
            <a:prstDash val="solid"/>
            <a:miter lim="800000"/>
            <a:headEnd type="none" w="sm" len="sm"/>
            <a:tailEnd type="none" w="sm" len="sm"/>
          </a:ln>
        </p:spPr>
      </p:cxnSp>
      <p:sp>
        <p:nvSpPr>
          <p:cNvPr id="175" name="Google Shape;175;gb05b6e0d0a_0_7"/>
          <p:cNvSpPr txBox="1">
            <a:spLocks noGrp="1"/>
          </p:cNvSpPr>
          <p:nvPr>
            <p:ph type="body" idx="1"/>
          </p:nvPr>
        </p:nvSpPr>
        <p:spPr>
          <a:xfrm>
            <a:off x="4351019" y="643466"/>
            <a:ext cx="6895973" cy="5225628"/>
          </a:xfrm>
          <a:prstGeom prst="rect">
            <a:avLst/>
          </a:prstGeom>
          <a:noFill/>
          <a:ln>
            <a:noFill/>
          </a:ln>
        </p:spPr>
        <p:txBody>
          <a:bodyPr spcFirstLastPara="1" wrap="square" lIns="0" tIns="45700" rIns="0" bIns="45700" anchor="ctr" anchorCtr="0">
            <a:normAutofit fontScale="92500" lnSpcReduction="10000"/>
          </a:bodyPr>
          <a:lstStyle/>
          <a:p>
            <a:pPr marL="0" lvl="0" indent="0" algn="l" rtl="0">
              <a:lnSpc>
                <a:spcPct val="90000"/>
              </a:lnSpc>
              <a:spcBef>
                <a:spcPts val="1000"/>
              </a:spcBef>
              <a:spcAft>
                <a:spcPts val="0"/>
              </a:spcAft>
              <a:buSzPts val="1500"/>
              <a:buFont typeface="Calibri"/>
              <a:buNone/>
            </a:pPr>
            <a:r>
              <a:rPr lang="en-US" sz="1600"/>
              <a:t>F</a:t>
            </a:r>
            <a:r>
              <a:rPr lang="en-US" sz="1700"/>
              <a:t>ormal grievance and investigation processes must (Section 106.45.)</a:t>
            </a:r>
            <a:endParaRPr sz="2200"/>
          </a:p>
          <a:p>
            <a:pPr marL="457200" lvl="0" indent="-355600" algn="l" rtl="0">
              <a:lnSpc>
                <a:spcPct val="90000"/>
              </a:lnSpc>
              <a:spcBef>
                <a:spcPts val="1000"/>
              </a:spcBef>
              <a:spcAft>
                <a:spcPts val="0"/>
              </a:spcAft>
              <a:buSzPts val="2000"/>
              <a:buFont typeface="Calibri"/>
              <a:buAutoNum type="arabicPeriod"/>
            </a:pPr>
            <a:r>
              <a:rPr lang="en-US" sz="1700"/>
              <a:t>Treat complainants and respondents </a:t>
            </a:r>
            <a:r>
              <a:rPr lang="en-US" sz="1700" u="sng"/>
              <a:t>equitably</a:t>
            </a:r>
            <a:r>
              <a:rPr lang="en-US" sz="1700"/>
              <a:t> by providing remedies to complainants and by following the grievance process before the imposition of discipline against respondents; </a:t>
            </a:r>
            <a:endParaRPr sz="2200"/>
          </a:p>
          <a:p>
            <a:pPr marL="457200" lvl="0" indent="-355600" algn="l" rtl="0">
              <a:lnSpc>
                <a:spcPct val="90000"/>
              </a:lnSpc>
              <a:spcBef>
                <a:spcPts val="0"/>
              </a:spcBef>
              <a:spcAft>
                <a:spcPts val="0"/>
              </a:spcAft>
              <a:buSzPts val="2000"/>
              <a:buFont typeface="Calibri"/>
              <a:buAutoNum type="arabicPeriod"/>
            </a:pPr>
            <a:r>
              <a:rPr lang="en-US" sz="1700"/>
              <a:t>Provide for a </a:t>
            </a:r>
            <a:r>
              <a:rPr lang="en-US" sz="1700" u="sng"/>
              <a:t>formal complaint</a:t>
            </a:r>
            <a:r>
              <a:rPr lang="en-US" sz="1700"/>
              <a:t> and </a:t>
            </a:r>
            <a:r>
              <a:rPr lang="en-US" sz="1700" u="sng"/>
              <a:t>notice of allegations</a:t>
            </a:r>
            <a:r>
              <a:rPr lang="en-US" sz="1700"/>
              <a:t>; </a:t>
            </a:r>
            <a:endParaRPr sz="2200"/>
          </a:p>
          <a:p>
            <a:pPr marL="457200" lvl="0" indent="-355600" algn="l" rtl="0">
              <a:lnSpc>
                <a:spcPct val="90000"/>
              </a:lnSpc>
              <a:spcBef>
                <a:spcPts val="0"/>
              </a:spcBef>
              <a:spcAft>
                <a:spcPts val="0"/>
              </a:spcAft>
              <a:buSzPts val="2000"/>
              <a:buFont typeface="Calibri"/>
              <a:buAutoNum type="arabicPeriod"/>
            </a:pPr>
            <a:r>
              <a:rPr lang="en-US" sz="1700"/>
              <a:t>Include certain </a:t>
            </a:r>
            <a:r>
              <a:rPr lang="en-US" sz="1700" u="sng"/>
              <a:t>evidentiary</a:t>
            </a:r>
            <a:r>
              <a:rPr lang="en-US" sz="1700"/>
              <a:t> requirements/standards:</a:t>
            </a:r>
            <a:endParaRPr sz="2200"/>
          </a:p>
          <a:p>
            <a:pPr marL="914400" lvl="1" indent="-355600" algn="l" rtl="0">
              <a:lnSpc>
                <a:spcPct val="90000"/>
              </a:lnSpc>
              <a:spcBef>
                <a:spcPts val="0"/>
              </a:spcBef>
              <a:spcAft>
                <a:spcPts val="0"/>
              </a:spcAft>
              <a:buSzPts val="2000"/>
              <a:buFont typeface="Calibri"/>
              <a:buAutoNum type="alphaLcPeriod"/>
            </a:pPr>
            <a:r>
              <a:rPr lang="en-US" sz="1700"/>
              <a:t>objectively evaluate all relevant evidence;</a:t>
            </a:r>
            <a:endParaRPr sz="2000"/>
          </a:p>
          <a:p>
            <a:pPr marL="914400" lvl="1" indent="-355600" algn="l" rtl="0">
              <a:lnSpc>
                <a:spcPct val="90000"/>
              </a:lnSpc>
              <a:spcBef>
                <a:spcPts val="0"/>
              </a:spcBef>
              <a:spcAft>
                <a:spcPts val="0"/>
              </a:spcAft>
              <a:buSzPts val="2000"/>
              <a:buFont typeface="Calibri"/>
              <a:buAutoNum type="alphaLcPeriod"/>
            </a:pPr>
            <a:r>
              <a:rPr lang="en-US" sz="1700"/>
              <a:t>not make credibility determinations based on a party’s status (respondent, complainant, etc.);</a:t>
            </a:r>
            <a:endParaRPr sz="2000"/>
          </a:p>
          <a:p>
            <a:pPr marL="914400" lvl="1" indent="-355600" algn="l" rtl="0">
              <a:lnSpc>
                <a:spcPct val="90000"/>
              </a:lnSpc>
              <a:spcBef>
                <a:spcPts val="0"/>
              </a:spcBef>
              <a:spcAft>
                <a:spcPts val="0"/>
              </a:spcAft>
              <a:buSzPts val="2000"/>
              <a:buFont typeface="Calibri"/>
              <a:buAutoNum type="alphaLcPeriod"/>
            </a:pPr>
            <a:r>
              <a:rPr lang="en-US" sz="1700"/>
              <a:t>include a presumption that the respondent is not responsible until a determination regarding responsibility is  made;</a:t>
            </a:r>
            <a:endParaRPr sz="2000"/>
          </a:p>
          <a:p>
            <a:pPr marL="914400" lvl="1" indent="-355600" algn="l" rtl="0">
              <a:lnSpc>
                <a:spcPct val="90000"/>
              </a:lnSpc>
              <a:spcBef>
                <a:spcPts val="0"/>
              </a:spcBef>
              <a:spcAft>
                <a:spcPts val="0"/>
              </a:spcAft>
              <a:buSzPts val="2000"/>
              <a:buFont typeface="Calibri"/>
              <a:buAutoNum type="alphaLcPeriod"/>
            </a:pPr>
            <a:r>
              <a:rPr lang="en-US" sz="1700"/>
              <a:t>Have one standard of proof - clear and convincing or a preponderance - for all grievance processes (employees (including faculty) and students). The burden of proof must be on the institution; and</a:t>
            </a:r>
            <a:endParaRPr sz="2000"/>
          </a:p>
          <a:p>
            <a:pPr marL="914400" lvl="1" indent="-355600" algn="l" rtl="0">
              <a:lnSpc>
                <a:spcPct val="90000"/>
              </a:lnSpc>
              <a:spcBef>
                <a:spcPts val="0"/>
              </a:spcBef>
              <a:spcAft>
                <a:spcPts val="0"/>
              </a:spcAft>
              <a:buSzPts val="2000"/>
              <a:buAutoNum type="alphaLcPeriod"/>
            </a:pPr>
            <a:r>
              <a:rPr lang="en-US" sz="1700" u="sng"/>
              <a:t>not rely on any statement of any party or witness that does not submit to cross-examination at the live hearing; </a:t>
            </a:r>
            <a:endParaRPr sz="1700" u="sng"/>
          </a:p>
          <a:p>
            <a:pPr marL="914400" lvl="1" indent="-355600" algn="l" rtl="0">
              <a:lnSpc>
                <a:spcPct val="90000"/>
              </a:lnSpc>
              <a:spcBef>
                <a:spcPts val="0"/>
              </a:spcBef>
              <a:spcAft>
                <a:spcPts val="0"/>
              </a:spcAft>
              <a:buSzPts val="2000"/>
              <a:buFont typeface="Calibri"/>
              <a:buAutoNum type="alphaLcPeriod"/>
            </a:pPr>
            <a:r>
              <a:rPr lang="en-US" sz="1700"/>
              <a:t>not rely on privileged information unless the person waives that privilege.  </a:t>
            </a:r>
            <a:endParaRPr sz="2000"/>
          </a:p>
          <a:p>
            <a:pPr marL="457200" lvl="0" indent="-355600" algn="l" rtl="0">
              <a:lnSpc>
                <a:spcPct val="90000"/>
              </a:lnSpc>
              <a:spcBef>
                <a:spcPts val="0"/>
              </a:spcBef>
              <a:spcAft>
                <a:spcPts val="0"/>
              </a:spcAft>
              <a:buSzPts val="2000"/>
              <a:buFont typeface="Calibri"/>
              <a:buAutoNum type="arabicPeriod"/>
            </a:pPr>
            <a:r>
              <a:rPr lang="en-US" sz="1700"/>
              <a:t>Include reasonably </a:t>
            </a:r>
            <a:r>
              <a:rPr lang="en-US" sz="1700" u="sng"/>
              <a:t>prompt time frames</a:t>
            </a:r>
            <a:r>
              <a:rPr lang="en-US" sz="1700"/>
              <a:t> for the conclusion of the grievance process. Can include a process for extensions for good cause;</a:t>
            </a:r>
            <a:endParaRPr sz="2200"/>
          </a:p>
          <a:p>
            <a:pPr marL="457200" lvl="0" indent="-355600" algn="l" rtl="0">
              <a:lnSpc>
                <a:spcPct val="90000"/>
              </a:lnSpc>
              <a:spcBef>
                <a:spcPts val="0"/>
              </a:spcBef>
              <a:spcAft>
                <a:spcPts val="0"/>
              </a:spcAft>
              <a:buSzPts val="2000"/>
              <a:buFont typeface="Calibri"/>
              <a:buAutoNum type="arabicPeriod"/>
            </a:pPr>
            <a:r>
              <a:rPr lang="en-US" sz="1700"/>
              <a:t>Describe the </a:t>
            </a:r>
            <a:r>
              <a:rPr lang="en-US" sz="1700" u="sng"/>
              <a:t>range of possible disciplinary sanctions and remedies</a:t>
            </a:r>
            <a:r>
              <a:rPr lang="en-US" sz="1700"/>
              <a:t>. </a:t>
            </a:r>
            <a:endParaRPr sz="2200"/>
          </a:p>
          <a:p>
            <a:pPr marL="457200" lvl="0" indent="-355600" algn="l" rtl="0">
              <a:lnSpc>
                <a:spcPct val="90000"/>
              </a:lnSpc>
              <a:spcBef>
                <a:spcPts val="0"/>
              </a:spcBef>
              <a:spcAft>
                <a:spcPts val="0"/>
              </a:spcAft>
              <a:buSzPts val="2000"/>
              <a:buFont typeface="Calibri"/>
              <a:buAutoNum type="arabicPeriod"/>
            </a:pPr>
            <a:r>
              <a:rPr lang="en-US" sz="1700"/>
              <a:t>Describe </a:t>
            </a:r>
            <a:r>
              <a:rPr lang="en-US" sz="1700" u="sng"/>
              <a:t>the range of supportive measures </a:t>
            </a:r>
            <a:r>
              <a:rPr lang="en-US" sz="1700"/>
              <a:t>for both complainants and respondents;</a:t>
            </a:r>
            <a:endParaRPr sz="2200"/>
          </a:p>
          <a:p>
            <a:pPr marL="0" lvl="0" indent="0" algn="l" rtl="0">
              <a:lnSpc>
                <a:spcPct val="90000"/>
              </a:lnSpc>
              <a:spcBef>
                <a:spcPts val="1000"/>
              </a:spcBef>
              <a:spcAft>
                <a:spcPts val="0"/>
              </a:spcAft>
              <a:buSzPts val="1500"/>
              <a:buFont typeface="Calibri"/>
              <a:buNone/>
            </a:pPr>
            <a:endParaRPr sz="1500"/>
          </a:p>
        </p:txBody>
      </p:sp>
      <p:sp>
        <p:nvSpPr>
          <p:cNvPr id="176" name="Google Shape;176;gb05b6e0d0a_0_7"/>
          <p:cNvSpPr/>
          <p:nvPr/>
        </p:nvSpPr>
        <p:spPr>
          <a:xfrm>
            <a:off x="3175" y="6336792"/>
            <a:ext cx="12188825" cy="521208"/>
          </a:xfrm>
          <a:prstGeom prst="rect">
            <a:avLst/>
          </a:prstGeom>
          <a:solidFill>
            <a:srgbClr val="3F3F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85858"/>
        </a:solidFill>
        <a:effectLst/>
      </p:bgPr>
    </p:bg>
    <p:spTree>
      <p:nvGrpSpPr>
        <p:cNvPr id="1" name="Shape 181"/>
        <p:cNvGrpSpPr/>
        <p:nvPr/>
      </p:nvGrpSpPr>
      <p:grpSpPr>
        <a:xfrm>
          <a:off x="0" y="0"/>
          <a:ext cx="0" cy="0"/>
          <a:chOff x="0" y="0"/>
          <a:chExt cx="0" cy="0"/>
        </a:xfrm>
      </p:grpSpPr>
      <p:sp>
        <p:nvSpPr>
          <p:cNvPr id="182" name="Google Shape;182;gb05b6e0d0a_0_16"/>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gb05b6e0d0a_0_16"/>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4" name="Google Shape;184;gb05b6e0d0a_0_16"/>
          <p:cNvCxnSpPr/>
          <p:nvPr/>
        </p:nvCxnSpPr>
        <p:spPr>
          <a:xfrm>
            <a:off x="1193532" y="1737845"/>
            <a:ext cx="9966960" cy="0"/>
          </a:xfrm>
          <a:prstGeom prst="straightConnector1">
            <a:avLst/>
          </a:prstGeom>
          <a:noFill/>
          <a:ln w="9525" cap="flat" cmpd="sng">
            <a:solidFill>
              <a:srgbClr val="FEFEFE"/>
            </a:solidFill>
            <a:prstDash val="solid"/>
            <a:round/>
            <a:headEnd type="none" w="sm" len="sm"/>
            <a:tailEnd type="none" w="sm" len="sm"/>
          </a:ln>
        </p:spPr>
      </p:cxnSp>
      <p:sp>
        <p:nvSpPr>
          <p:cNvPr id="185" name="Google Shape;185;gb05b6e0d0a_0_16"/>
          <p:cNvSpPr/>
          <p:nvPr/>
        </p:nvSpPr>
        <p:spPr>
          <a:xfrm>
            <a:off x="3175" y="0"/>
            <a:ext cx="12188952" cy="6858000"/>
          </a:xfrm>
          <a:prstGeom prst="rect">
            <a:avLst/>
          </a:prstGeom>
          <a:solidFill>
            <a:srgbClr val="5858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6" name="Google Shape;186;gb05b6e0d0a_0_16"/>
          <p:cNvSpPr txBox="1">
            <a:spLocks noGrp="1"/>
          </p:cNvSpPr>
          <p:nvPr>
            <p:ph type="title"/>
          </p:nvPr>
        </p:nvSpPr>
        <p:spPr>
          <a:xfrm>
            <a:off x="949047" y="643466"/>
            <a:ext cx="2771273" cy="5225627"/>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EFEFE"/>
              </a:buClr>
              <a:buSzPts val="3600"/>
              <a:buFont typeface="Calibri"/>
              <a:buNone/>
            </a:pPr>
            <a:r>
              <a:rPr lang="en-US" sz="3600"/>
              <a:t>Title IX Requirements Continued:</a:t>
            </a:r>
            <a:endParaRPr/>
          </a:p>
        </p:txBody>
      </p:sp>
      <p:cxnSp>
        <p:nvCxnSpPr>
          <p:cNvPr id="187" name="Google Shape;187;gb05b6e0d0a_0_16"/>
          <p:cNvCxnSpPr/>
          <p:nvPr/>
        </p:nvCxnSpPr>
        <p:spPr>
          <a:xfrm>
            <a:off x="4042053" y="1570271"/>
            <a:ext cx="0" cy="3200400"/>
          </a:xfrm>
          <a:prstGeom prst="straightConnector1">
            <a:avLst/>
          </a:prstGeom>
          <a:noFill/>
          <a:ln w="31750" cap="flat" cmpd="sng">
            <a:solidFill>
              <a:schemeClr val="accent2"/>
            </a:solidFill>
            <a:prstDash val="solid"/>
            <a:miter lim="800000"/>
            <a:headEnd type="none" w="sm" len="sm"/>
            <a:tailEnd type="none" w="sm" len="sm"/>
          </a:ln>
        </p:spPr>
      </p:cxnSp>
      <p:sp>
        <p:nvSpPr>
          <p:cNvPr id="188" name="Google Shape;188;gb05b6e0d0a_0_16"/>
          <p:cNvSpPr txBox="1">
            <a:spLocks noGrp="1"/>
          </p:cNvSpPr>
          <p:nvPr>
            <p:ph type="body" idx="1"/>
          </p:nvPr>
        </p:nvSpPr>
        <p:spPr>
          <a:xfrm>
            <a:off x="4351025" y="643476"/>
            <a:ext cx="6896100" cy="5690700"/>
          </a:xfrm>
          <a:prstGeom prst="rect">
            <a:avLst/>
          </a:prstGeom>
          <a:noFill/>
          <a:ln>
            <a:noFill/>
          </a:ln>
        </p:spPr>
        <p:txBody>
          <a:bodyPr spcFirstLastPara="1" wrap="square" lIns="0" tIns="45700" rIns="0" bIns="45700" anchor="ctr" anchorCtr="0">
            <a:normAutofit lnSpcReduction="10000"/>
          </a:bodyPr>
          <a:lstStyle/>
          <a:p>
            <a:pPr marL="0" lvl="0" indent="0" algn="l" rtl="0">
              <a:lnSpc>
                <a:spcPct val="90000"/>
              </a:lnSpc>
              <a:spcBef>
                <a:spcPts val="1000"/>
              </a:spcBef>
              <a:spcAft>
                <a:spcPts val="0"/>
              </a:spcAft>
              <a:buSzPts val="1700"/>
              <a:buFont typeface="Calibri"/>
              <a:buNone/>
            </a:pPr>
            <a:r>
              <a:rPr lang="en-US" sz="1800"/>
              <a:t>Formal grievance, investigation and hearing processes must (Section 106.45.)</a:t>
            </a:r>
            <a:endParaRPr sz="2100"/>
          </a:p>
          <a:p>
            <a:pPr marL="457200" lvl="0" indent="-349250" algn="l" rtl="0">
              <a:lnSpc>
                <a:spcPct val="90000"/>
              </a:lnSpc>
              <a:spcBef>
                <a:spcPts val="1000"/>
              </a:spcBef>
              <a:spcAft>
                <a:spcPts val="0"/>
              </a:spcAft>
              <a:buSzPts val="1900"/>
              <a:buFont typeface="Calibri"/>
              <a:buAutoNum type="arabicPeriod"/>
            </a:pPr>
            <a:r>
              <a:rPr lang="en-US" sz="1800"/>
              <a:t>Not restrict the parties from performing their own investigation (although can still talk through issues related to retaliation);</a:t>
            </a:r>
            <a:endParaRPr sz="2100"/>
          </a:p>
          <a:p>
            <a:pPr marL="457200" lvl="0" indent="-349250" algn="l" rtl="0">
              <a:lnSpc>
                <a:spcPct val="90000"/>
              </a:lnSpc>
              <a:spcBef>
                <a:spcPts val="0"/>
              </a:spcBef>
              <a:spcAft>
                <a:spcPts val="0"/>
              </a:spcAft>
              <a:buSzPts val="1900"/>
              <a:buFont typeface="Calibri"/>
              <a:buAutoNum type="arabicPeriod"/>
            </a:pPr>
            <a:r>
              <a:rPr lang="en-US" sz="1800"/>
              <a:t>Allow both parties the ability to have an advisor of their choosing, who may be an attorney, present at all grievance hearings and provide notice of the meetings to the advisor if that person’s attendance is expected (subject to Weingarten rights, reciprocal restrictions can be placed on the advisor’s participation);</a:t>
            </a:r>
            <a:endParaRPr sz="2100"/>
          </a:p>
          <a:p>
            <a:pPr marL="457200" lvl="0" indent="-349250" algn="l" rtl="0">
              <a:lnSpc>
                <a:spcPct val="90000"/>
              </a:lnSpc>
              <a:spcBef>
                <a:spcPts val="0"/>
              </a:spcBef>
              <a:spcAft>
                <a:spcPts val="0"/>
              </a:spcAft>
              <a:buSzPts val="1900"/>
              <a:buFont typeface="Calibri"/>
              <a:buAutoNum type="arabicPeriod"/>
            </a:pPr>
            <a:r>
              <a:rPr lang="en-US" sz="1800"/>
              <a:t>Require dismissal of cases in certain instances;</a:t>
            </a:r>
            <a:endParaRPr sz="2100"/>
          </a:p>
          <a:p>
            <a:pPr marL="457200" lvl="0" indent="-349250" algn="l" rtl="0">
              <a:lnSpc>
                <a:spcPct val="90000"/>
              </a:lnSpc>
              <a:spcBef>
                <a:spcPts val="0"/>
              </a:spcBef>
              <a:spcAft>
                <a:spcPts val="0"/>
              </a:spcAft>
              <a:buSzPts val="1900"/>
              <a:buFont typeface="Calibri"/>
              <a:buAutoNum type="arabicPeriod"/>
            </a:pPr>
            <a:r>
              <a:rPr lang="en-US" sz="1800"/>
              <a:t>Include a requirement that investigators send a draft copy of the investigation report -</a:t>
            </a:r>
            <a:r>
              <a:rPr lang="en-US" sz="1800" u="sng"/>
              <a:t> including all evidence directly related to the allegations -</a:t>
            </a:r>
            <a:r>
              <a:rPr lang="en-US" sz="1800"/>
              <a:t> to both parties before it is finalized allowing them time to review (at least ten days) and provide responses that will be considered before the report is finalized; </a:t>
            </a:r>
            <a:endParaRPr sz="2100"/>
          </a:p>
          <a:p>
            <a:pPr marL="457200" lvl="0" indent="-349250" algn="l" rtl="0">
              <a:lnSpc>
                <a:spcPct val="90000"/>
              </a:lnSpc>
              <a:spcBef>
                <a:spcPts val="0"/>
              </a:spcBef>
              <a:spcAft>
                <a:spcPts val="0"/>
              </a:spcAft>
              <a:buSzPts val="1900"/>
              <a:buFont typeface="Calibri"/>
              <a:buAutoNum type="arabicPeriod"/>
            </a:pPr>
            <a:r>
              <a:rPr lang="en-US" sz="1800"/>
              <a:t>Provide a final report to the parties; </a:t>
            </a:r>
            <a:endParaRPr sz="2100"/>
          </a:p>
          <a:p>
            <a:pPr marL="457200" lvl="0" indent="-349250" algn="l" rtl="0">
              <a:lnSpc>
                <a:spcPct val="90000"/>
              </a:lnSpc>
              <a:spcBef>
                <a:spcPts val="0"/>
              </a:spcBef>
              <a:spcAft>
                <a:spcPts val="0"/>
              </a:spcAft>
              <a:buSzPts val="1900"/>
              <a:buFont typeface="Calibri"/>
              <a:buAutoNum type="arabicPeriod"/>
            </a:pPr>
            <a:r>
              <a:rPr lang="en-US" sz="1800"/>
              <a:t>Provide a live hearing in real time that provides an opportunity for cross examination by the advisors of the other party and witnesses </a:t>
            </a:r>
            <a:r>
              <a:rPr lang="en-US" sz="1800" i="1" u="sng"/>
              <a:t>(which may include investigator, medical staff, law enforcement)</a:t>
            </a:r>
            <a:r>
              <a:rPr lang="en-US" sz="1800" u="sng"/>
              <a:t>; </a:t>
            </a:r>
            <a:r>
              <a:rPr lang="en-US" sz="1800"/>
              <a:t>and</a:t>
            </a:r>
            <a:endParaRPr sz="2100"/>
          </a:p>
          <a:p>
            <a:pPr marL="457200" lvl="0" indent="-349250" algn="l" rtl="0">
              <a:lnSpc>
                <a:spcPct val="90000"/>
              </a:lnSpc>
              <a:spcBef>
                <a:spcPts val="0"/>
              </a:spcBef>
              <a:spcAft>
                <a:spcPts val="0"/>
              </a:spcAft>
              <a:buSzPts val="1900"/>
              <a:buFont typeface="Calibri"/>
              <a:buAutoNum type="arabicPeriod"/>
            </a:pPr>
            <a:r>
              <a:rPr lang="en-US" sz="1800"/>
              <a:t>After the the hearing, provide a written determination that, among other things, includes any discipline issued in the matter. </a:t>
            </a:r>
            <a:endParaRPr sz="2100"/>
          </a:p>
          <a:p>
            <a:pPr marL="457200" lvl="0" indent="0" algn="l" rtl="0">
              <a:lnSpc>
                <a:spcPct val="90000"/>
              </a:lnSpc>
              <a:spcBef>
                <a:spcPts val="1000"/>
              </a:spcBef>
              <a:spcAft>
                <a:spcPts val="0"/>
              </a:spcAft>
              <a:buSzPts val="1700"/>
              <a:buFont typeface="Calibri"/>
              <a:buNone/>
            </a:pPr>
            <a:endParaRPr sz="1700"/>
          </a:p>
          <a:p>
            <a:pPr marL="0" lvl="0" indent="0" algn="l" rtl="0">
              <a:lnSpc>
                <a:spcPct val="90000"/>
              </a:lnSpc>
              <a:spcBef>
                <a:spcPts val="1000"/>
              </a:spcBef>
              <a:spcAft>
                <a:spcPts val="0"/>
              </a:spcAft>
              <a:buSzPts val="1700"/>
              <a:buFont typeface="Calibri"/>
              <a:buNone/>
            </a:pPr>
            <a:endParaRPr sz="1700"/>
          </a:p>
          <a:p>
            <a:pPr marL="0" lvl="0" indent="0" algn="l" rtl="0">
              <a:lnSpc>
                <a:spcPct val="90000"/>
              </a:lnSpc>
              <a:spcBef>
                <a:spcPts val="1000"/>
              </a:spcBef>
              <a:spcAft>
                <a:spcPts val="0"/>
              </a:spcAft>
              <a:buSzPts val="1700"/>
              <a:buFont typeface="Calibri"/>
              <a:buNone/>
            </a:pPr>
            <a:endParaRPr sz="1700"/>
          </a:p>
        </p:txBody>
      </p:sp>
      <p:sp>
        <p:nvSpPr>
          <p:cNvPr id="189" name="Google Shape;189;gb05b6e0d0a_0_16"/>
          <p:cNvSpPr/>
          <p:nvPr/>
        </p:nvSpPr>
        <p:spPr>
          <a:xfrm>
            <a:off x="3175" y="6336792"/>
            <a:ext cx="12188825" cy="521208"/>
          </a:xfrm>
          <a:prstGeom prst="rect">
            <a:avLst/>
          </a:prstGeom>
          <a:solidFill>
            <a:srgbClr val="3F3F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4"/>
        <p:cNvGrpSpPr/>
        <p:nvPr/>
      </p:nvGrpSpPr>
      <p:grpSpPr>
        <a:xfrm>
          <a:off x="0" y="0"/>
          <a:ext cx="0" cy="0"/>
          <a:chOff x="0" y="0"/>
          <a:chExt cx="0" cy="0"/>
        </a:xfrm>
      </p:grpSpPr>
      <p:sp>
        <p:nvSpPr>
          <p:cNvPr id="195" name="Google Shape;195;gb05b6e0d0a_0_22"/>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gb05b6e0d0a_0_22"/>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97" name="Google Shape;197;gb05b6e0d0a_0_22"/>
          <p:cNvCxnSpPr/>
          <p:nvPr/>
        </p:nvCxnSpPr>
        <p:spPr>
          <a:xfrm>
            <a:off x="1193532" y="1737845"/>
            <a:ext cx="9966960" cy="0"/>
          </a:xfrm>
          <a:prstGeom prst="straightConnector1">
            <a:avLst/>
          </a:prstGeom>
          <a:noFill/>
          <a:ln w="9525" cap="flat" cmpd="sng">
            <a:solidFill>
              <a:srgbClr val="FEFEFE"/>
            </a:solidFill>
            <a:prstDash val="solid"/>
            <a:round/>
            <a:headEnd type="none" w="sm" len="sm"/>
            <a:tailEnd type="none" w="sm" len="sm"/>
          </a:ln>
        </p:spPr>
      </p:cxnSp>
      <p:sp>
        <p:nvSpPr>
          <p:cNvPr id="198" name="Google Shape;198;gb05b6e0d0a_0_22"/>
          <p:cNvSpPr/>
          <p:nvPr/>
        </p:nvSpPr>
        <p:spPr>
          <a:xfrm>
            <a:off x="0" y="0"/>
            <a:ext cx="12192000" cy="6858000"/>
          </a:xfrm>
          <a:prstGeom prst="rect">
            <a:avLst/>
          </a:prstGeom>
          <a:solidFill>
            <a:srgbClr val="31382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9" name="Google Shape;199;gb05b6e0d0a_0_22"/>
          <p:cNvSpPr/>
          <p:nvPr/>
        </p:nvSpPr>
        <p:spPr>
          <a:xfrm>
            <a:off x="0" y="0"/>
            <a:ext cx="1438656" cy="6858000"/>
          </a:xfrm>
          <a:prstGeom prst="rect">
            <a:avLst/>
          </a:prstGeom>
          <a:solidFill>
            <a:schemeClr val="dk2">
              <a:alpha val="6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alibri"/>
              <a:ea typeface="Calibri"/>
              <a:cs typeface="Calibri"/>
              <a:sym typeface="Calibri"/>
            </a:endParaRPr>
          </a:p>
        </p:txBody>
      </p:sp>
      <p:sp>
        <p:nvSpPr>
          <p:cNvPr id="200" name="Google Shape;200;gb05b6e0d0a_0_22"/>
          <p:cNvSpPr/>
          <p:nvPr/>
        </p:nvSpPr>
        <p:spPr>
          <a:xfrm>
            <a:off x="1438656" y="0"/>
            <a:ext cx="3215640" cy="6858000"/>
          </a:xfrm>
          <a:prstGeom prst="rect">
            <a:avLst/>
          </a:prstGeom>
          <a:solidFill>
            <a:srgbClr val="4A533D">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1" name="Google Shape;201;gb05b6e0d0a_0_22"/>
          <p:cNvSpPr txBox="1">
            <a:spLocks noGrp="1"/>
          </p:cNvSpPr>
          <p:nvPr>
            <p:ph type="title"/>
          </p:nvPr>
        </p:nvSpPr>
        <p:spPr>
          <a:xfrm>
            <a:off x="1776173" y="1608667"/>
            <a:ext cx="2556390" cy="4491015"/>
          </a:xfrm>
          <a:prstGeom prst="rect">
            <a:avLst/>
          </a:prstGeom>
          <a:noFill/>
          <a:ln>
            <a:noFill/>
          </a:ln>
        </p:spPr>
        <p:txBody>
          <a:bodyPr spcFirstLastPara="1" wrap="square" lIns="91425" tIns="45700" rIns="91425" bIns="45700" anchor="t" anchorCtr="0">
            <a:normAutofit/>
          </a:bodyPr>
          <a:lstStyle/>
          <a:p>
            <a:pPr marL="0" lvl="0" indent="0" algn="r" rtl="0">
              <a:lnSpc>
                <a:spcPct val="85000"/>
              </a:lnSpc>
              <a:spcBef>
                <a:spcPts val="0"/>
              </a:spcBef>
              <a:spcAft>
                <a:spcPts val="0"/>
              </a:spcAft>
              <a:buClr>
                <a:srgbClr val="FFFFFF"/>
              </a:buClr>
              <a:buSzPts val="3200"/>
              <a:buFont typeface="Calibri"/>
              <a:buNone/>
            </a:pPr>
            <a:r>
              <a:rPr lang="en-US" sz="3200">
                <a:solidFill>
                  <a:srgbClr val="FFFFFF"/>
                </a:solidFill>
              </a:rPr>
              <a:t>Guidance on discipline: </a:t>
            </a:r>
            <a:endParaRPr/>
          </a:p>
        </p:txBody>
      </p:sp>
      <p:sp>
        <p:nvSpPr>
          <p:cNvPr id="202" name="Google Shape;202;gb05b6e0d0a_0_22"/>
          <p:cNvSpPr txBox="1">
            <a:spLocks noGrp="1"/>
          </p:cNvSpPr>
          <p:nvPr>
            <p:ph type="body" idx="1"/>
          </p:nvPr>
        </p:nvSpPr>
        <p:spPr>
          <a:xfrm>
            <a:off x="4963129" y="654742"/>
            <a:ext cx="6291300" cy="4491000"/>
          </a:xfrm>
          <a:prstGeom prst="rect">
            <a:avLst/>
          </a:prstGeom>
          <a:noFill/>
          <a:ln>
            <a:noFill/>
          </a:ln>
        </p:spPr>
        <p:txBody>
          <a:bodyPr spcFirstLastPara="1" wrap="square" lIns="0" tIns="45700" rIns="0" bIns="45700" anchor="t" anchorCtr="0">
            <a:normAutofit fontScale="92500" lnSpcReduction="20000"/>
          </a:bodyPr>
          <a:lstStyle/>
          <a:p>
            <a:pPr marL="0" lvl="0" indent="0" algn="l" rtl="0">
              <a:lnSpc>
                <a:spcPct val="90000"/>
              </a:lnSpc>
              <a:spcBef>
                <a:spcPts val="1000"/>
              </a:spcBef>
              <a:spcAft>
                <a:spcPts val="0"/>
              </a:spcAft>
              <a:buSzPts val="1600"/>
              <a:buFont typeface="Calibri"/>
              <a:buNone/>
            </a:pPr>
            <a:r>
              <a:rPr lang="en-US" sz="1900" b="1" u="sng">
                <a:solidFill>
                  <a:srgbClr val="FFFFFF"/>
                </a:solidFill>
              </a:rPr>
              <a:t>DOE Q&amp;A on disciplinary/sanction processes:</a:t>
            </a:r>
            <a:endParaRPr sz="2300"/>
          </a:p>
          <a:p>
            <a:pPr marL="0" lvl="0" indent="0" algn="l" rtl="0">
              <a:lnSpc>
                <a:spcPct val="90000"/>
              </a:lnSpc>
              <a:spcBef>
                <a:spcPts val="1200"/>
              </a:spcBef>
              <a:spcAft>
                <a:spcPts val="0"/>
              </a:spcAft>
              <a:buSzPts val="1600"/>
              <a:buFont typeface="Calibri"/>
              <a:buNone/>
            </a:pPr>
            <a:r>
              <a:rPr lang="en-US" sz="1900" b="1">
                <a:solidFill>
                  <a:srgbClr val="FFFFFF"/>
                </a:solidFill>
              </a:rPr>
              <a:t>Question 15: </a:t>
            </a:r>
            <a:r>
              <a:rPr lang="en-US" sz="1900">
                <a:solidFill>
                  <a:srgbClr val="FFFFFF"/>
                </a:solidFill>
              </a:rPr>
              <a:t>Some recipients divide hearings between a “responsibility” phase and a “sanctions” phase. Is that bifurcation possible under Title IX?</a:t>
            </a:r>
            <a:endParaRPr sz="2300"/>
          </a:p>
          <a:p>
            <a:pPr marL="0" lvl="0" indent="0" algn="l" rtl="0">
              <a:lnSpc>
                <a:spcPct val="90000"/>
              </a:lnSpc>
              <a:spcBef>
                <a:spcPts val="1200"/>
              </a:spcBef>
              <a:spcAft>
                <a:spcPts val="0"/>
              </a:spcAft>
              <a:buSzPts val="1600"/>
              <a:buFont typeface="Calibri"/>
              <a:buNone/>
            </a:pPr>
            <a:r>
              <a:rPr lang="en-US" sz="1900" b="1">
                <a:solidFill>
                  <a:srgbClr val="FFFFFF"/>
                </a:solidFill>
              </a:rPr>
              <a:t>Answer 15: </a:t>
            </a:r>
            <a:r>
              <a:rPr lang="en-US" sz="1900">
                <a:solidFill>
                  <a:srgbClr val="FFFFFF"/>
                </a:solidFill>
              </a:rPr>
              <a:t>Yes. The Rule does not preclude a recipient from using one decision-maker to reach the determination regarding responsibility, and having another decision-maker determine appropriate remedies or a complainant or appropriate disciplinary sanctions for the respondent. However, the end result must be that the written determination regarding responsibility includes the remedies and disciplinary sanctions decided upon in the written determination issued under § 106.45(b)(7).</a:t>
            </a:r>
            <a:endParaRPr sz="2300"/>
          </a:p>
          <a:p>
            <a:pPr marL="0" lvl="0" indent="0" algn="l" rtl="0">
              <a:lnSpc>
                <a:spcPct val="90000"/>
              </a:lnSpc>
              <a:spcBef>
                <a:spcPts val="1200"/>
              </a:spcBef>
              <a:spcAft>
                <a:spcPts val="0"/>
              </a:spcAft>
              <a:buSzPts val="1600"/>
              <a:buFont typeface="Calibri"/>
              <a:buNone/>
            </a:pPr>
            <a:r>
              <a:rPr lang="en-US" sz="1900">
                <a:solidFill>
                  <a:srgbClr val="FFFFFF"/>
                </a:solidFill>
              </a:rPr>
              <a:t>The issuance of a written determination cannot be a piecemeal process that is broken down into chronologically occurring sub-parts.</a:t>
            </a:r>
            <a:endParaRPr sz="2300"/>
          </a:p>
          <a:p>
            <a:pPr marL="0" lvl="0" indent="0" algn="l" rtl="0">
              <a:lnSpc>
                <a:spcPct val="90000"/>
              </a:lnSpc>
              <a:spcBef>
                <a:spcPts val="1200"/>
              </a:spcBef>
              <a:spcAft>
                <a:spcPts val="0"/>
              </a:spcAft>
              <a:buSzPts val="1600"/>
              <a:buFont typeface="Calibri"/>
              <a:buNone/>
            </a:pPr>
            <a:r>
              <a:rPr lang="en-US" sz="1900" u="sng">
                <a:solidFill>
                  <a:srgbClr val="FFFFFF"/>
                </a:solidFill>
                <a:hlinkClick r:id="rId3">
                  <a:extLst>
                    <a:ext uri="{A12FA001-AC4F-418D-AE19-62706E023703}">
                      <ahyp:hlinkClr xmlns:ahyp="http://schemas.microsoft.com/office/drawing/2018/hyperlinkcolor" xmlns="" val="tx"/>
                    </a:ext>
                  </a:extLst>
                </a:hlinkClick>
              </a:rPr>
              <a:t>https://www2.ed.gov/about/offices/list/ocr/docs/qa-titleix-20200904.pdf</a:t>
            </a:r>
            <a:endParaRPr sz="1900">
              <a:solidFill>
                <a:srgbClr val="FFFFFF"/>
              </a:solidFill>
            </a:endParaRPr>
          </a:p>
          <a:p>
            <a:pPr marL="0" lvl="0" indent="0" algn="l" rtl="0">
              <a:lnSpc>
                <a:spcPct val="90000"/>
              </a:lnSpc>
              <a:spcBef>
                <a:spcPts val="1200"/>
              </a:spcBef>
              <a:spcAft>
                <a:spcPts val="0"/>
              </a:spcAft>
              <a:buSzPts val="1600"/>
              <a:buFont typeface="Calibri"/>
              <a:buNone/>
            </a:pPr>
            <a:endParaRPr sz="1700">
              <a:solidFill>
                <a:srgbClr val="FFFFFF"/>
              </a:solidFill>
            </a:endParaRPr>
          </a:p>
          <a:p>
            <a:pPr marL="0" lvl="0" indent="0" algn="l" rtl="0">
              <a:lnSpc>
                <a:spcPct val="90000"/>
              </a:lnSpc>
              <a:spcBef>
                <a:spcPts val="1200"/>
              </a:spcBef>
              <a:spcAft>
                <a:spcPts val="0"/>
              </a:spcAft>
              <a:buSzPts val="1600"/>
              <a:buFont typeface="Calibri"/>
              <a:buNone/>
            </a:pPr>
            <a:endParaRPr sz="1700">
              <a:solidFill>
                <a:srgbClr val="FFFFFF"/>
              </a:solidFill>
            </a:endParaRPr>
          </a:p>
          <a:p>
            <a:pPr marL="0" lvl="0" indent="0" algn="l" rtl="0">
              <a:lnSpc>
                <a:spcPct val="90000"/>
              </a:lnSpc>
              <a:spcBef>
                <a:spcPts val="1000"/>
              </a:spcBef>
              <a:spcAft>
                <a:spcPts val="0"/>
              </a:spcAft>
              <a:buSzPts val="1600"/>
              <a:buFont typeface="Calibri"/>
              <a:buNone/>
            </a:pPr>
            <a:endParaRPr sz="17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sp>
        <p:nvSpPr>
          <p:cNvPr id="208" name="Google Shape;208;gb05b6e0d0a_0_70"/>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gb05b6e0d0a_0_70"/>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0" name="Google Shape;210;gb05b6e0d0a_0_70"/>
          <p:cNvCxnSpPr/>
          <p:nvPr/>
        </p:nvCxnSpPr>
        <p:spPr>
          <a:xfrm>
            <a:off x="1193532" y="1737845"/>
            <a:ext cx="9966960" cy="0"/>
          </a:xfrm>
          <a:prstGeom prst="straightConnector1">
            <a:avLst/>
          </a:prstGeom>
          <a:noFill/>
          <a:ln w="9525" cap="flat" cmpd="sng">
            <a:solidFill>
              <a:srgbClr val="7F7F7F"/>
            </a:solidFill>
            <a:prstDash val="solid"/>
            <a:round/>
            <a:headEnd type="none" w="sm" len="sm"/>
            <a:tailEnd type="none" w="sm" len="sm"/>
          </a:ln>
        </p:spPr>
      </p:cxnSp>
      <p:sp>
        <p:nvSpPr>
          <p:cNvPr id="211" name="Google Shape;211;gb05b6e0d0a_0_7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2" name="Google Shape;212;gb05b6e0d0a_0_70"/>
          <p:cNvSpPr txBox="1">
            <a:spLocks noGrp="1"/>
          </p:cNvSpPr>
          <p:nvPr>
            <p:ph type="title"/>
          </p:nvPr>
        </p:nvSpPr>
        <p:spPr>
          <a:xfrm>
            <a:off x="990925" y="286601"/>
            <a:ext cx="6750900" cy="10413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chemeClr val="accent2"/>
              </a:buClr>
              <a:buSzPts val="4800"/>
              <a:buFont typeface="Calibri"/>
              <a:buNone/>
            </a:pPr>
            <a:r>
              <a:rPr lang="en-US">
                <a:solidFill>
                  <a:schemeClr val="accent2"/>
                </a:solidFill>
              </a:rPr>
              <a:t>Title IX Appeals processes: </a:t>
            </a:r>
            <a:endParaRPr/>
          </a:p>
        </p:txBody>
      </p:sp>
      <p:sp>
        <p:nvSpPr>
          <p:cNvPr id="213" name="Google Shape;213;gb05b6e0d0a_0_70"/>
          <p:cNvSpPr txBox="1">
            <a:spLocks noGrp="1"/>
          </p:cNvSpPr>
          <p:nvPr>
            <p:ph type="body" idx="1"/>
          </p:nvPr>
        </p:nvSpPr>
        <p:spPr>
          <a:xfrm>
            <a:off x="1044200" y="1456675"/>
            <a:ext cx="6697800" cy="4877700"/>
          </a:xfrm>
          <a:prstGeom prst="rect">
            <a:avLst/>
          </a:prstGeom>
          <a:noFill/>
          <a:ln>
            <a:noFill/>
          </a:ln>
        </p:spPr>
        <p:txBody>
          <a:bodyPr spcFirstLastPara="1" wrap="square" lIns="0" tIns="45700" rIns="0" bIns="45700" anchor="t" anchorCtr="0">
            <a:normAutofit lnSpcReduction="10000"/>
          </a:bodyPr>
          <a:lstStyle/>
          <a:p>
            <a:pPr marL="0" lvl="0" indent="0" algn="l" rtl="0">
              <a:lnSpc>
                <a:spcPct val="90000"/>
              </a:lnSpc>
              <a:spcBef>
                <a:spcPts val="1000"/>
              </a:spcBef>
              <a:spcAft>
                <a:spcPts val="0"/>
              </a:spcAft>
              <a:buSzPts val="1700"/>
              <a:buFont typeface="Calibri"/>
              <a:buNone/>
            </a:pPr>
            <a:r>
              <a:rPr lang="en-US" sz="1800"/>
              <a:t>Parties must have the right to appeal a written determination or dismissal of a Title IX sexual harassment case on at least the following bases:</a:t>
            </a:r>
            <a:endParaRPr sz="2100"/>
          </a:p>
          <a:p>
            <a:pPr marL="139700" marR="558800" lvl="0" indent="457200" algn="l" rtl="0">
              <a:lnSpc>
                <a:spcPct val="90000"/>
              </a:lnSpc>
              <a:spcBef>
                <a:spcPts val="0"/>
              </a:spcBef>
              <a:spcAft>
                <a:spcPts val="0"/>
              </a:spcAft>
              <a:buSzPts val="1700"/>
              <a:buFont typeface="Calibri"/>
              <a:buNone/>
            </a:pPr>
            <a:endParaRPr sz="1800"/>
          </a:p>
          <a:p>
            <a:pPr marL="850900" lvl="0" indent="-254000" algn="l" rtl="0">
              <a:lnSpc>
                <a:spcPct val="90000"/>
              </a:lnSpc>
              <a:spcBef>
                <a:spcPts val="0"/>
              </a:spcBef>
              <a:spcAft>
                <a:spcPts val="0"/>
              </a:spcAft>
              <a:buSzPts val="1700"/>
              <a:buFont typeface="Calibri"/>
              <a:buNone/>
            </a:pPr>
            <a:r>
              <a:rPr lang="en-US" sz="1800"/>
              <a:t>(A)  Procedural irregularity that </a:t>
            </a:r>
            <a:r>
              <a:rPr lang="en-US" sz="1800" u="sng"/>
              <a:t>affected the outcome of the matter</a:t>
            </a:r>
            <a:r>
              <a:rPr lang="en-US" sz="1800"/>
              <a:t>;</a:t>
            </a:r>
            <a:endParaRPr sz="2100"/>
          </a:p>
          <a:p>
            <a:pPr marL="0" lvl="0" indent="0" algn="l" rtl="0">
              <a:lnSpc>
                <a:spcPct val="90000"/>
              </a:lnSpc>
              <a:spcBef>
                <a:spcPts val="0"/>
              </a:spcBef>
              <a:spcAft>
                <a:spcPts val="0"/>
              </a:spcAft>
              <a:buSzPts val="1700"/>
              <a:buFont typeface="Calibri"/>
              <a:buNone/>
            </a:pPr>
            <a:endParaRPr sz="1800"/>
          </a:p>
          <a:p>
            <a:pPr marL="139700" marR="190500" lvl="0" indent="457200" algn="l" rtl="0">
              <a:lnSpc>
                <a:spcPct val="90000"/>
              </a:lnSpc>
              <a:spcBef>
                <a:spcPts val="400"/>
              </a:spcBef>
              <a:spcAft>
                <a:spcPts val="0"/>
              </a:spcAft>
              <a:buSzPts val="1700"/>
              <a:buFont typeface="Calibri"/>
              <a:buNone/>
            </a:pPr>
            <a:r>
              <a:rPr lang="en-US" sz="1800"/>
              <a:t>(B)  New evidence that was not reasonably available at the time the determination regarding responsibility or dismissal was made, </a:t>
            </a:r>
            <a:r>
              <a:rPr lang="en-US" sz="1800" u="sng"/>
              <a:t>that could affect the outcome of the matte</a:t>
            </a:r>
            <a:r>
              <a:rPr lang="en-US" sz="1800"/>
              <a:t>r; and</a:t>
            </a:r>
            <a:endParaRPr sz="1800"/>
          </a:p>
          <a:p>
            <a:pPr marL="139700" marR="190500" lvl="0" indent="457200" algn="l" rtl="0">
              <a:lnSpc>
                <a:spcPct val="90000"/>
              </a:lnSpc>
              <a:spcBef>
                <a:spcPts val="400"/>
              </a:spcBef>
              <a:spcAft>
                <a:spcPts val="0"/>
              </a:spcAft>
              <a:buSzPts val="1700"/>
              <a:buFont typeface="Calibri"/>
              <a:buNone/>
            </a:pPr>
            <a:endParaRPr sz="1800"/>
          </a:p>
          <a:p>
            <a:pPr marL="139700" marR="469900" lvl="0" indent="457200" algn="l" rtl="0">
              <a:lnSpc>
                <a:spcPct val="90000"/>
              </a:lnSpc>
              <a:spcBef>
                <a:spcPts val="0"/>
              </a:spcBef>
              <a:spcAft>
                <a:spcPts val="0"/>
              </a:spcAft>
              <a:buSzPts val="1700"/>
              <a:buFont typeface="Calibri"/>
              <a:buNone/>
            </a:pPr>
            <a:r>
              <a:rPr lang="en-US" sz="1800"/>
              <a:t>(C)  The Title IX Coordinator, investigator(s), or decision-maker(s) had a conflict of interest or bias for or against complainants or respondents generally or the individual complainant or respondent </a:t>
            </a:r>
            <a:r>
              <a:rPr lang="en-US" sz="1800" u="sng"/>
              <a:t>that affected the outcome of the matter</a:t>
            </a:r>
            <a:r>
              <a:rPr lang="en-US" sz="1800"/>
              <a:t>.</a:t>
            </a:r>
            <a:endParaRPr sz="1800"/>
          </a:p>
          <a:p>
            <a:pPr marL="139700" marR="469900" lvl="0" indent="457200" algn="l" rtl="0">
              <a:lnSpc>
                <a:spcPct val="90000"/>
              </a:lnSpc>
              <a:spcBef>
                <a:spcPts val="0"/>
              </a:spcBef>
              <a:spcAft>
                <a:spcPts val="0"/>
              </a:spcAft>
              <a:buSzPts val="1700"/>
              <a:buFont typeface="Calibri"/>
              <a:buNone/>
            </a:pPr>
            <a:endParaRPr sz="1800"/>
          </a:p>
          <a:p>
            <a:pPr marL="0" lvl="0" indent="0" algn="l" rtl="0">
              <a:lnSpc>
                <a:spcPct val="90000"/>
              </a:lnSpc>
              <a:spcBef>
                <a:spcPts val="0"/>
              </a:spcBef>
              <a:spcAft>
                <a:spcPts val="0"/>
              </a:spcAft>
              <a:buSzPts val="1700"/>
              <a:buFont typeface="Calibri"/>
              <a:buNone/>
            </a:pPr>
            <a:r>
              <a:rPr lang="en-US" sz="1800"/>
              <a:t>An institution may offer an appeal equally to both parties on additional bases.</a:t>
            </a:r>
            <a:endParaRPr sz="2100"/>
          </a:p>
          <a:p>
            <a:pPr marL="0" lvl="0" indent="0" algn="l" rtl="0">
              <a:lnSpc>
                <a:spcPct val="90000"/>
              </a:lnSpc>
              <a:spcBef>
                <a:spcPts val="0"/>
              </a:spcBef>
              <a:spcAft>
                <a:spcPts val="0"/>
              </a:spcAft>
              <a:buSzPts val="1700"/>
              <a:buFont typeface="Calibri"/>
              <a:buNone/>
            </a:pPr>
            <a:r>
              <a:rPr lang="en-US" sz="1700"/>
              <a:t> </a:t>
            </a:r>
            <a:endParaRPr/>
          </a:p>
          <a:p>
            <a:pPr marL="825500" lvl="0" indent="-228600" algn="l" rtl="0">
              <a:lnSpc>
                <a:spcPct val="90000"/>
              </a:lnSpc>
              <a:spcBef>
                <a:spcPts val="0"/>
              </a:spcBef>
              <a:spcAft>
                <a:spcPts val="0"/>
              </a:spcAft>
              <a:buSzPts val="1700"/>
              <a:buFont typeface="Calibri"/>
              <a:buNone/>
            </a:pPr>
            <a:endParaRPr sz="1700"/>
          </a:p>
          <a:p>
            <a:pPr marL="0" lvl="0" indent="0" algn="l" rtl="0">
              <a:lnSpc>
                <a:spcPct val="90000"/>
              </a:lnSpc>
              <a:spcBef>
                <a:spcPts val="1000"/>
              </a:spcBef>
              <a:spcAft>
                <a:spcPts val="0"/>
              </a:spcAft>
              <a:buSzPts val="1700"/>
              <a:buFont typeface="Calibri"/>
              <a:buNone/>
            </a:pPr>
            <a:endParaRPr sz="1700"/>
          </a:p>
          <a:p>
            <a:pPr marL="0" lvl="0" indent="0" algn="l" rtl="0">
              <a:lnSpc>
                <a:spcPct val="90000"/>
              </a:lnSpc>
              <a:spcBef>
                <a:spcPts val="1000"/>
              </a:spcBef>
              <a:spcAft>
                <a:spcPts val="0"/>
              </a:spcAft>
              <a:buSzPts val="1700"/>
              <a:buFont typeface="Calibri"/>
              <a:buNone/>
            </a:pPr>
            <a:endParaRPr sz="1700"/>
          </a:p>
        </p:txBody>
      </p:sp>
      <p:sp>
        <p:nvSpPr>
          <p:cNvPr id="214" name="Google Shape;214;gb05b6e0d0a_0_70"/>
          <p:cNvSpPr/>
          <p:nvPr/>
        </p:nvSpPr>
        <p:spPr>
          <a:xfrm>
            <a:off x="8144150"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gb05b6e0d0a_0_70"/>
          <p:cNvSpPr/>
          <p:nvPr/>
        </p:nvSpPr>
        <p:spPr>
          <a:xfrm>
            <a:off x="8132823"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b05b6e0d0a_0_5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Clr>
                <a:srgbClr val="3F3F3F"/>
              </a:buClr>
              <a:buSzPts val="4800"/>
              <a:buFont typeface="Calibri"/>
              <a:buNone/>
            </a:pPr>
            <a:r>
              <a:rPr lang="en-US"/>
              <a:t>What about informal resolutions for Title IX sexual harassment cases?</a:t>
            </a:r>
            <a:endParaRPr/>
          </a:p>
        </p:txBody>
      </p:sp>
      <p:sp>
        <p:nvSpPr>
          <p:cNvPr id="222" name="Google Shape;222;gb05b6e0d0a_0_52"/>
          <p:cNvSpPr txBox="1">
            <a:spLocks noGrp="1"/>
          </p:cNvSpPr>
          <p:nvPr>
            <p:ph type="body" idx="1"/>
          </p:nvPr>
        </p:nvSpPr>
        <p:spPr>
          <a:xfrm>
            <a:off x="792625" y="2003600"/>
            <a:ext cx="11209500" cy="4530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2000"/>
              <a:buNone/>
            </a:pPr>
            <a:r>
              <a:rPr lang="en-US" sz="2100"/>
              <a:t>Institutions can implement sanctions, discipline, or other traditional corrective action through an informal resolution process but an informal resolution process that results in disciple:</a:t>
            </a:r>
            <a:endParaRPr sz="2100"/>
          </a:p>
          <a:p>
            <a:pPr marL="457200" lvl="0" indent="-349250" algn="l" rtl="0">
              <a:lnSpc>
                <a:spcPct val="90000"/>
              </a:lnSpc>
              <a:spcBef>
                <a:spcPts val="1000"/>
              </a:spcBef>
              <a:spcAft>
                <a:spcPts val="0"/>
              </a:spcAft>
              <a:buSzPts val="1900"/>
              <a:buAutoNum type="arabicPeriod"/>
            </a:pPr>
            <a:r>
              <a:rPr lang="en-US" sz="2100"/>
              <a:t>Must occur </a:t>
            </a:r>
            <a:r>
              <a:rPr lang="en-US" sz="2100" u="sng"/>
              <a:t>after </a:t>
            </a:r>
            <a:r>
              <a:rPr lang="en-US" sz="2100"/>
              <a:t>the formal complaint is issued;</a:t>
            </a:r>
            <a:endParaRPr sz="2100"/>
          </a:p>
          <a:p>
            <a:pPr marL="457200" lvl="0" indent="-349250" algn="l" rtl="0">
              <a:lnSpc>
                <a:spcPct val="90000"/>
              </a:lnSpc>
              <a:spcBef>
                <a:spcPts val="0"/>
              </a:spcBef>
              <a:spcAft>
                <a:spcPts val="0"/>
              </a:spcAft>
              <a:buSzPts val="1900"/>
              <a:buAutoNum type="arabicPeriod"/>
            </a:pPr>
            <a:r>
              <a:rPr lang="en-US" sz="2100"/>
              <a:t>Include written notice of: </a:t>
            </a:r>
            <a:endParaRPr sz="2100"/>
          </a:p>
          <a:p>
            <a:pPr marL="914400" lvl="1" indent="-349250" algn="l" rtl="0">
              <a:lnSpc>
                <a:spcPct val="90000"/>
              </a:lnSpc>
              <a:spcBef>
                <a:spcPts val="0"/>
              </a:spcBef>
              <a:spcAft>
                <a:spcPts val="0"/>
              </a:spcAft>
              <a:buSzPts val="1900"/>
              <a:buAutoNum type="alphaLcPeriod"/>
            </a:pPr>
            <a:r>
              <a:rPr lang="en-US" sz="1900"/>
              <a:t>The allegations;</a:t>
            </a:r>
            <a:endParaRPr sz="1900"/>
          </a:p>
          <a:p>
            <a:pPr marL="914400" lvl="1" indent="-349250" algn="l" rtl="0">
              <a:lnSpc>
                <a:spcPct val="90000"/>
              </a:lnSpc>
              <a:spcBef>
                <a:spcPts val="0"/>
              </a:spcBef>
              <a:spcAft>
                <a:spcPts val="0"/>
              </a:spcAft>
              <a:buSzPts val="1900"/>
              <a:buAutoNum type="alphaLcPeriod"/>
            </a:pPr>
            <a:r>
              <a:rPr lang="en-US" sz="1900"/>
              <a:t>How records during the informal process will be used/maintained;</a:t>
            </a:r>
            <a:endParaRPr sz="1900"/>
          </a:p>
          <a:p>
            <a:pPr marL="914400" lvl="1" indent="-349250" algn="l" rtl="0">
              <a:lnSpc>
                <a:spcPct val="90000"/>
              </a:lnSpc>
              <a:spcBef>
                <a:spcPts val="0"/>
              </a:spcBef>
              <a:spcAft>
                <a:spcPts val="0"/>
              </a:spcAft>
              <a:buSzPts val="1900"/>
              <a:buAutoNum type="alphaLcPeriod"/>
            </a:pPr>
            <a:r>
              <a:rPr lang="en-US" sz="1900"/>
              <a:t>The right to restart the formal process; and</a:t>
            </a:r>
            <a:endParaRPr sz="1900"/>
          </a:p>
          <a:p>
            <a:pPr marL="914400" lvl="1" indent="-349250" algn="l" rtl="0">
              <a:lnSpc>
                <a:spcPct val="90000"/>
              </a:lnSpc>
              <a:spcBef>
                <a:spcPts val="0"/>
              </a:spcBef>
              <a:spcAft>
                <a:spcPts val="0"/>
              </a:spcAft>
              <a:buSzPts val="1900"/>
              <a:buAutoNum type="alphaLcPeriod"/>
            </a:pPr>
            <a:r>
              <a:rPr lang="en-US" sz="1900"/>
              <a:t>Whether the informal resolution agreement will impact their ability to refile related to the same facts. </a:t>
            </a:r>
            <a:endParaRPr sz="1900"/>
          </a:p>
          <a:p>
            <a:pPr marL="457200" lvl="0" indent="-349250" algn="l" rtl="0">
              <a:lnSpc>
                <a:spcPct val="90000"/>
              </a:lnSpc>
              <a:spcBef>
                <a:spcPts val="0"/>
              </a:spcBef>
              <a:spcAft>
                <a:spcPts val="0"/>
              </a:spcAft>
              <a:buSzPts val="1900"/>
              <a:buAutoNum type="arabicPeriod"/>
            </a:pPr>
            <a:r>
              <a:rPr lang="en-US" sz="2100"/>
              <a:t>Cannot require the party to waive their right to the formal process in order to participate an informal process; and </a:t>
            </a:r>
            <a:endParaRPr sz="2100"/>
          </a:p>
          <a:p>
            <a:pPr marL="457200" lvl="0" indent="-349250" algn="l" rtl="0">
              <a:lnSpc>
                <a:spcPct val="90000"/>
              </a:lnSpc>
              <a:spcBef>
                <a:spcPts val="0"/>
              </a:spcBef>
              <a:spcAft>
                <a:spcPts val="0"/>
              </a:spcAft>
              <a:buSzPts val="1900"/>
              <a:buAutoNum type="arabicPeriod"/>
            </a:pPr>
            <a:r>
              <a:rPr lang="en-US" sz="2100"/>
              <a:t>Cannot be related to a claim of sexual harassment  by a student against an employee. </a:t>
            </a:r>
            <a:endParaRPr sz="2100"/>
          </a:p>
          <a:p>
            <a:pPr marL="0" lvl="0" indent="0" algn="l" rtl="0">
              <a:lnSpc>
                <a:spcPct val="90000"/>
              </a:lnSpc>
              <a:spcBef>
                <a:spcPts val="0"/>
              </a:spcBef>
              <a:spcAft>
                <a:spcPts val="0"/>
              </a:spcAft>
              <a:buNone/>
            </a:pPr>
            <a:endParaRPr sz="2100"/>
          </a:p>
          <a:p>
            <a:pPr marL="0" lvl="0" indent="0" algn="l" rtl="0">
              <a:lnSpc>
                <a:spcPct val="90000"/>
              </a:lnSpc>
              <a:spcBef>
                <a:spcPts val="0"/>
              </a:spcBef>
              <a:spcAft>
                <a:spcPts val="0"/>
              </a:spcAft>
              <a:buNone/>
            </a:pPr>
            <a:endParaRPr sz="2400" b="1"/>
          </a:p>
          <a:p>
            <a:pPr marL="0" lvl="0" indent="0" algn="ctr" rtl="0">
              <a:lnSpc>
                <a:spcPct val="90000"/>
              </a:lnSpc>
              <a:spcBef>
                <a:spcPts val="0"/>
              </a:spcBef>
              <a:spcAft>
                <a:spcPts val="0"/>
              </a:spcAft>
              <a:buNone/>
            </a:pPr>
            <a:r>
              <a:rPr lang="en-US" sz="2400" b="1"/>
              <a:t>Non-Formal processes should NOT be done informally!!</a:t>
            </a:r>
            <a:endParaRPr sz="2400"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b05b6e0d0a_0_45"/>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ctr" anchorCtr="0">
            <a:noAutofit/>
          </a:bodyPr>
          <a:lstStyle/>
          <a:p>
            <a:pPr marL="0" lvl="0" indent="0" algn="r" rtl="0">
              <a:lnSpc>
                <a:spcPct val="85000"/>
              </a:lnSpc>
              <a:spcBef>
                <a:spcPts val="0"/>
              </a:spcBef>
              <a:spcAft>
                <a:spcPts val="0"/>
              </a:spcAft>
              <a:buClr>
                <a:srgbClr val="3F3F3F"/>
              </a:buClr>
              <a:buSzPts val="4800"/>
              <a:buFont typeface="Calibri"/>
              <a:buNone/>
            </a:pPr>
            <a:r>
              <a:rPr lang="en-US"/>
              <a:t>Potential conflicts and questions related to Title IX and CBA processes</a:t>
            </a:r>
            <a:endParaRPr/>
          </a:p>
        </p:txBody>
      </p:sp>
      <p:sp>
        <p:nvSpPr>
          <p:cNvPr id="229" name="Google Shape;229;gb05b6e0d0a_0_45"/>
          <p:cNvSpPr txBox="1">
            <a:spLocks noGrp="1"/>
          </p:cNvSpPr>
          <p:nvPr>
            <p:ph type="body" idx="1"/>
          </p:nvPr>
        </p:nvSpPr>
        <p:spPr>
          <a:xfrm>
            <a:off x="685800" y="1780950"/>
            <a:ext cx="5600700" cy="4437900"/>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1000"/>
              </a:spcBef>
              <a:spcAft>
                <a:spcPts val="0"/>
              </a:spcAft>
              <a:buSzPts val="1800"/>
              <a:buAutoNum type="arabicPeriod"/>
            </a:pPr>
            <a:r>
              <a:rPr lang="en-US"/>
              <a:t>Is a CBA grievance alleging discrimination automatically a Title IX formal complaint requiring a formal complaint process?</a:t>
            </a:r>
            <a:endParaRPr/>
          </a:p>
          <a:p>
            <a:pPr marL="457200" lvl="0" indent="-342900" algn="l" rtl="0">
              <a:lnSpc>
                <a:spcPct val="90000"/>
              </a:lnSpc>
              <a:spcBef>
                <a:spcPts val="0"/>
              </a:spcBef>
              <a:spcAft>
                <a:spcPts val="0"/>
              </a:spcAft>
              <a:buSzPts val="1800"/>
              <a:buAutoNum type="arabicPeriod"/>
            </a:pPr>
            <a:r>
              <a:rPr lang="en-US"/>
              <a:t>How does the Title IX investigation and hearing process overlap with the respondent’s CBA-based pre disciplinary/deprivation rights (pre-termination hearing, right to respond to the discipline, etc.)?</a:t>
            </a:r>
            <a:endParaRPr/>
          </a:p>
          <a:p>
            <a:pPr marL="457200" lvl="0" indent="-342900" algn="l" rtl="0">
              <a:lnSpc>
                <a:spcPct val="90000"/>
              </a:lnSpc>
              <a:spcBef>
                <a:spcPts val="0"/>
              </a:spcBef>
              <a:spcAft>
                <a:spcPts val="0"/>
              </a:spcAft>
              <a:buSzPts val="1800"/>
              <a:buAutoNum type="arabicPeriod"/>
            </a:pPr>
            <a:r>
              <a:rPr lang="en-US"/>
              <a:t>How does the right to grieve the discipline issued overlap with the required Title IX appeals process? </a:t>
            </a:r>
            <a:endParaRPr/>
          </a:p>
          <a:p>
            <a:pPr marL="457200" lvl="0" indent="-342900" algn="l" rtl="0">
              <a:lnSpc>
                <a:spcPct val="90000"/>
              </a:lnSpc>
              <a:spcBef>
                <a:spcPts val="0"/>
              </a:spcBef>
              <a:spcAft>
                <a:spcPts val="0"/>
              </a:spcAft>
              <a:buSzPts val="1800"/>
              <a:buAutoNum type="arabicPeriod"/>
            </a:pPr>
            <a:r>
              <a:rPr lang="en-US"/>
              <a:t>How do these requirements conflict with rules regarding confidentiality during workplace investigations?</a:t>
            </a:r>
            <a:endParaRPr/>
          </a:p>
          <a:p>
            <a:pPr marL="0" lvl="0" indent="0" algn="l" rtl="0">
              <a:lnSpc>
                <a:spcPct val="90000"/>
              </a:lnSpc>
              <a:spcBef>
                <a:spcPts val="1000"/>
              </a:spcBef>
              <a:spcAft>
                <a:spcPts val="0"/>
              </a:spcAft>
              <a:buSzPts val="2000"/>
              <a:buNone/>
            </a:pPr>
            <a:endParaRPr/>
          </a:p>
        </p:txBody>
      </p:sp>
      <p:sp>
        <p:nvSpPr>
          <p:cNvPr id="230" name="Google Shape;230;gb05b6e0d0a_0_45"/>
          <p:cNvSpPr txBox="1">
            <a:spLocks noGrp="1"/>
          </p:cNvSpPr>
          <p:nvPr>
            <p:ph type="body" idx="2"/>
          </p:nvPr>
        </p:nvSpPr>
        <p:spPr>
          <a:xfrm>
            <a:off x="6217920" y="1845735"/>
            <a:ext cx="4937760" cy="402336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2000"/>
              <a:buNone/>
            </a:pPr>
            <a:r>
              <a:rPr lang="en-US"/>
              <a:t>5. How do you ensure that the Title IX processes meet the just cause standards?</a:t>
            </a:r>
            <a:endParaRPr/>
          </a:p>
          <a:p>
            <a:pPr marL="0" lvl="0" indent="0" algn="l" rtl="0">
              <a:lnSpc>
                <a:spcPct val="90000"/>
              </a:lnSpc>
              <a:spcBef>
                <a:spcPts val="1000"/>
              </a:spcBef>
              <a:spcAft>
                <a:spcPts val="0"/>
              </a:spcAft>
              <a:buSzPts val="2000"/>
              <a:buNone/>
            </a:pPr>
            <a:r>
              <a:rPr lang="en-US"/>
              <a:t>6. What processes apply when you have facts that support a breach of CBA or Title VII but the institution is not moving forward with a formal complaint under Title IX?</a:t>
            </a:r>
            <a:endParaRPr/>
          </a:p>
          <a:p>
            <a:pPr marL="0" lvl="0" indent="0" algn="l" rtl="0">
              <a:lnSpc>
                <a:spcPct val="90000"/>
              </a:lnSpc>
              <a:spcBef>
                <a:spcPts val="1000"/>
              </a:spcBef>
              <a:spcAft>
                <a:spcPts val="0"/>
              </a:spcAft>
              <a:buSzPts val="2000"/>
              <a:buNone/>
            </a:pPr>
            <a:r>
              <a:rPr lang="en-US"/>
              <a:t>7. Who will act as the advisor during a live hearing for represented employees, unrepresented employees? </a:t>
            </a:r>
            <a:endParaRPr/>
          </a:p>
          <a:p>
            <a:pPr marL="0" lvl="0" indent="0" algn="l" rtl="0">
              <a:lnSpc>
                <a:spcPct val="90000"/>
              </a:lnSpc>
              <a:spcBef>
                <a:spcPts val="1000"/>
              </a:spcBef>
              <a:spcAft>
                <a:spcPts val="0"/>
              </a:spcAft>
              <a:buSzPts val="200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gaf71efc230_1_10"/>
          <p:cNvSpPr txBox="1">
            <a:spLocks noGrp="1"/>
          </p:cNvSpPr>
          <p:nvPr>
            <p:ph type="title"/>
          </p:nvPr>
        </p:nvSpPr>
        <p:spPr>
          <a:xfrm>
            <a:off x="630125" y="915250"/>
            <a:ext cx="10543200" cy="600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Century Gothic"/>
              <a:buNone/>
            </a:pPr>
            <a:r>
              <a:rPr lang="en-US"/>
              <a:t>Don’t Forget About Title VII! </a:t>
            </a:r>
            <a:endParaRPr/>
          </a:p>
          <a:p>
            <a:pPr marL="0" lvl="0" indent="0" algn="l" rtl="0">
              <a:lnSpc>
                <a:spcPct val="90000"/>
              </a:lnSpc>
              <a:spcBef>
                <a:spcPts val="0"/>
              </a:spcBef>
              <a:spcAft>
                <a:spcPts val="0"/>
              </a:spcAft>
              <a:buClr>
                <a:schemeClr val="lt1"/>
              </a:buClr>
              <a:buSzPts val="4000"/>
              <a:buFont typeface="Century Gothic"/>
              <a:buNone/>
            </a:pPr>
            <a:endParaRPr/>
          </a:p>
        </p:txBody>
      </p:sp>
      <p:sp>
        <p:nvSpPr>
          <p:cNvPr id="236" name="Google Shape;236;gaf71efc230_1_10"/>
          <p:cNvSpPr txBox="1">
            <a:spLocks noGrp="1"/>
          </p:cNvSpPr>
          <p:nvPr>
            <p:ph type="body" idx="1"/>
          </p:nvPr>
        </p:nvSpPr>
        <p:spPr>
          <a:xfrm>
            <a:off x="630125" y="1515250"/>
            <a:ext cx="4515900" cy="53430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SzPts val="2570"/>
              <a:buNone/>
            </a:pPr>
            <a:endParaRPr sz="2570"/>
          </a:p>
          <a:p>
            <a:pPr marL="0" lvl="0" indent="0" algn="l" rtl="0">
              <a:lnSpc>
                <a:spcPct val="70000"/>
              </a:lnSpc>
              <a:spcBef>
                <a:spcPts val="0"/>
              </a:spcBef>
              <a:spcAft>
                <a:spcPts val="0"/>
              </a:spcAft>
              <a:buSzPts val="2570"/>
              <a:buNone/>
            </a:pPr>
            <a:r>
              <a:rPr lang="en-US" sz="2200"/>
              <a:t>Title VII still applies to behavior in the workplace: </a:t>
            </a:r>
            <a:endParaRPr sz="2200"/>
          </a:p>
          <a:p>
            <a:pPr marL="0" lvl="0" indent="0" algn="l" rtl="0">
              <a:lnSpc>
                <a:spcPct val="70000"/>
              </a:lnSpc>
              <a:spcBef>
                <a:spcPts val="0"/>
              </a:spcBef>
              <a:spcAft>
                <a:spcPts val="0"/>
              </a:spcAft>
              <a:buSzPts val="2600"/>
              <a:buNone/>
            </a:pPr>
            <a:endParaRPr sz="2200"/>
          </a:p>
          <a:p>
            <a:pPr marL="0" lvl="0" indent="0" algn="l" rtl="0">
              <a:lnSpc>
                <a:spcPct val="70000"/>
              </a:lnSpc>
              <a:spcBef>
                <a:spcPts val="500"/>
              </a:spcBef>
              <a:spcAft>
                <a:spcPts val="0"/>
              </a:spcAft>
              <a:buSzPts val="2100"/>
              <a:buNone/>
            </a:pPr>
            <a:r>
              <a:rPr lang="en-US" sz="2200"/>
              <a:t>Title VII sexual harassment includes:</a:t>
            </a:r>
            <a:endParaRPr sz="2200"/>
          </a:p>
          <a:p>
            <a:pPr marL="0" lvl="0" indent="0" algn="l" rtl="0">
              <a:lnSpc>
                <a:spcPct val="70000"/>
              </a:lnSpc>
              <a:spcBef>
                <a:spcPts val="500"/>
              </a:spcBef>
              <a:spcAft>
                <a:spcPts val="0"/>
              </a:spcAft>
              <a:buSzPts val="2100"/>
              <a:buNone/>
            </a:pPr>
            <a:endParaRPr sz="2200"/>
          </a:p>
          <a:p>
            <a:pPr marL="0" lvl="0" indent="0" algn="l" rtl="0">
              <a:lnSpc>
                <a:spcPct val="70000"/>
              </a:lnSpc>
              <a:spcBef>
                <a:spcPts val="500"/>
              </a:spcBef>
              <a:spcAft>
                <a:spcPts val="0"/>
              </a:spcAft>
              <a:buSzPts val="2100"/>
              <a:buNone/>
            </a:pPr>
            <a:r>
              <a:rPr lang="en-US" sz="2200"/>
              <a:t>Hostile work environment:</a:t>
            </a:r>
            <a:endParaRPr sz="2200"/>
          </a:p>
          <a:p>
            <a:pPr marL="0" lvl="0" indent="0" algn="l" rtl="0">
              <a:lnSpc>
                <a:spcPct val="70000"/>
              </a:lnSpc>
              <a:spcBef>
                <a:spcPts val="500"/>
              </a:spcBef>
              <a:spcAft>
                <a:spcPts val="0"/>
              </a:spcAft>
              <a:buSzPts val="2100"/>
              <a:buNone/>
            </a:pPr>
            <a:r>
              <a:rPr lang="en-US" sz="2200"/>
              <a:t>Conduct that is so severe </a:t>
            </a:r>
            <a:r>
              <a:rPr lang="en-US" sz="2200" u="sng"/>
              <a:t>or </a:t>
            </a:r>
            <a:r>
              <a:rPr lang="en-US" sz="2200"/>
              <a:t>pervasive that it alters the working conditions of an employee and creates an abusive environment; and </a:t>
            </a:r>
            <a:endParaRPr sz="2200"/>
          </a:p>
          <a:p>
            <a:pPr marL="0" lvl="0" indent="0" algn="l" rtl="0">
              <a:lnSpc>
                <a:spcPct val="70000"/>
              </a:lnSpc>
              <a:spcBef>
                <a:spcPts val="500"/>
              </a:spcBef>
              <a:spcAft>
                <a:spcPts val="0"/>
              </a:spcAft>
              <a:buSzPts val="2100"/>
              <a:buNone/>
            </a:pPr>
            <a:endParaRPr sz="2200"/>
          </a:p>
          <a:p>
            <a:pPr marL="0" lvl="0" indent="0" algn="l" rtl="0">
              <a:lnSpc>
                <a:spcPct val="70000"/>
              </a:lnSpc>
              <a:spcBef>
                <a:spcPts val="500"/>
              </a:spcBef>
              <a:spcAft>
                <a:spcPts val="0"/>
              </a:spcAft>
              <a:buSzPts val="2100"/>
              <a:buNone/>
            </a:pPr>
            <a:r>
              <a:rPr lang="en-US" sz="2200"/>
              <a:t>Quid pro quo. </a:t>
            </a:r>
            <a:endParaRPr sz="2200"/>
          </a:p>
          <a:p>
            <a:pPr marL="0" lvl="0" indent="0" algn="l" rtl="0">
              <a:lnSpc>
                <a:spcPct val="70000"/>
              </a:lnSpc>
              <a:spcBef>
                <a:spcPts val="500"/>
              </a:spcBef>
              <a:spcAft>
                <a:spcPts val="0"/>
              </a:spcAft>
              <a:buSzPts val="2100"/>
              <a:buNone/>
            </a:pPr>
            <a:endParaRPr sz="2200"/>
          </a:p>
          <a:p>
            <a:pPr marL="0" lvl="0" indent="0" algn="l" rtl="0">
              <a:lnSpc>
                <a:spcPct val="70000"/>
              </a:lnSpc>
              <a:spcBef>
                <a:spcPts val="500"/>
              </a:spcBef>
              <a:spcAft>
                <a:spcPts val="0"/>
              </a:spcAft>
              <a:buSzPts val="2100"/>
              <a:buNone/>
            </a:pPr>
            <a:r>
              <a:rPr lang="en-US" sz="2200" i="1"/>
              <a:t>Title VII hostile environment is generally broader than Title IX sexual harassment. </a:t>
            </a:r>
            <a:endParaRPr sz="2200" i="1"/>
          </a:p>
          <a:p>
            <a:pPr marL="0" lvl="0" indent="457200" algn="l" rtl="0">
              <a:lnSpc>
                <a:spcPct val="70000"/>
              </a:lnSpc>
              <a:spcBef>
                <a:spcPts val="500"/>
              </a:spcBef>
              <a:spcAft>
                <a:spcPts val="0"/>
              </a:spcAft>
              <a:buSzPts val="2100"/>
              <a:buNone/>
            </a:pPr>
            <a:endParaRPr sz="2100"/>
          </a:p>
          <a:p>
            <a:pPr marL="1600200" lvl="0" indent="0" algn="l" rtl="0">
              <a:lnSpc>
                <a:spcPct val="70000"/>
              </a:lnSpc>
              <a:spcBef>
                <a:spcPts val="500"/>
              </a:spcBef>
              <a:spcAft>
                <a:spcPts val="0"/>
              </a:spcAft>
              <a:buSzPts val="2100"/>
              <a:buNone/>
            </a:pPr>
            <a:endParaRPr sz="2100"/>
          </a:p>
          <a:p>
            <a:pPr marL="1143000" lvl="0" indent="0" algn="l" rtl="0">
              <a:lnSpc>
                <a:spcPct val="70000"/>
              </a:lnSpc>
              <a:spcBef>
                <a:spcPts val="500"/>
              </a:spcBef>
              <a:spcAft>
                <a:spcPts val="0"/>
              </a:spcAft>
              <a:buSzPts val="2100"/>
              <a:buNone/>
            </a:pPr>
            <a:endParaRPr sz="2100"/>
          </a:p>
          <a:p>
            <a:pPr marL="1600200" lvl="0" indent="0" algn="l" rtl="0">
              <a:lnSpc>
                <a:spcPct val="70000"/>
              </a:lnSpc>
              <a:spcBef>
                <a:spcPts val="500"/>
              </a:spcBef>
              <a:spcAft>
                <a:spcPts val="0"/>
              </a:spcAft>
              <a:buSzPts val="2100"/>
              <a:buNone/>
            </a:pPr>
            <a:endParaRPr sz="2100"/>
          </a:p>
          <a:p>
            <a:pPr marL="228600" lvl="0" indent="0" algn="l" rtl="0">
              <a:lnSpc>
                <a:spcPct val="70000"/>
              </a:lnSpc>
              <a:spcBef>
                <a:spcPts val="1000"/>
              </a:spcBef>
              <a:spcAft>
                <a:spcPts val="0"/>
              </a:spcAft>
              <a:buSzPts val="2400"/>
              <a:buNone/>
            </a:pPr>
            <a:endParaRPr sz="2400"/>
          </a:p>
        </p:txBody>
      </p:sp>
      <p:sp>
        <p:nvSpPr>
          <p:cNvPr id="237" name="Google Shape;237;gaf71efc230_1_10"/>
          <p:cNvSpPr txBox="1"/>
          <p:nvPr/>
        </p:nvSpPr>
        <p:spPr>
          <a:xfrm>
            <a:off x="5653400" y="1725000"/>
            <a:ext cx="5242800" cy="406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Century Gothic"/>
              <a:buNone/>
            </a:pPr>
            <a:r>
              <a:rPr lang="en-US" sz="2000">
                <a:latin typeface="Calibri"/>
                <a:ea typeface="Calibri"/>
                <a:cs typeface="Calibri"/>
                <a:sym typeface="Calibri"/>
              </a:rPr>
              <a:t>Title </a:t>
            </a:r>
            <a:r>
              <a:rPr lang="en-US" sz="2000" i="0" u="none" strike="noStrike" cap="none">
                <a:latin typeface="Calibri"/>
                <a:ea typeface="Calibri"/>
                <a:cs typeface="Calibri"/>
                <a:sym typeface="Calibri"/>
              </a:rPr>
              <a:t>VII requires institutions to take steps to:</a:t>
            </a:r>
            <a:endParaRPr sz="2000" i="0" u="none" strike="noStrike" cap="none">
              <a:latin typeface="Calibri"/>
              <a:ea typeface="Calibri"/>
              <a:cs typeface="Calibri"/>
              <a:sym typeface="Calibri"/>
            </a:endParaRPr>
          </a:p>
          <a:p>
            <a:pPr marL="457200" marR="0" lvl="0" indent="-355600" algn="l" rtl="0">
              <a:spcBef>
                <a:spcPts val="0"/>
              </a:spcBef>
              <a:spcAft>
                <a:spcPts val="0"/>
              </a:spcAft>
              <a:buSzPts val="2000"/>
              <a:buFont typeface="Calibri"/>
              <a:buAutoNum type="arabicPeriod"/>
            </a:pPr>
            <a:r>
              <a:rPr lang="en-US" sz="2000" i="0" u="none" strike="noStrike" cap="none">
                <a:latin typeface="Calibri"/>
                <a:ea typeface="Calibri"/>
                <a:cs typeface="Calibri"/>
                <a:sym typeface="Calibri"/>
              </a:rPr>
              <a:t>Stop the behavior;</a:t>
            </a:r>
            <a:endParaRPr sz="2000" i="0" u="none" strike="noStrike" cap="none">
              <a:latin typeface="Calibri"/>
              <a:ea typeface="Calibri"/>
              <a:cs typeface="Calibri"/>
              <a:sym typeface="Calibri"/>
            </a:endParaRPr>
          </a:p>
          <a:p>
            <a:pPr marL="457200" marR="0" lvl="0" indent="-355600" algn="l" rtl="0">
              <a:spcBef>
                <a:spcPts val="0"/>
              </a:spcBef>
              <a:spcAft>
                <a:spcPts val="0"/>
              </a:spcAft>
              <a:buSzPts val="2000"/>
              <a:buFont typeface="Calibri"/>
              <a:buAutoNum type="arabicPeriod"/>
            </a:pPr>
            <a:r>
              <a:rPr lang="en-US" sz="2000" i="0" u="none" strike="noStrike" cap="none">
                <a:latin typeface="Calibri"/>
                <a:ea typeface="Calibri"/>
                <a:cs typeface="Calibri"/>
                <a:sym typeface="Calibri"/>
              </a:rPr>
              <a:t>Prevent its recurrence through prompt corrective action; and</a:t>
            </a:r>
            <a:endParaRPr sz="2000" i="0" u="none" strike="noStrike" cap="none">
              <a:latin typeface="Calibri"/>
              <a:ea typeface="Calibri"/>
              <a:cs typeface="Calibri"/>
              <a:sym typeface="Calibri"/>
            </a:endParaRPr>
          </a:p>
          <a:p>
            <a:pPr marL="457200" marR="0" lvl="0" indent="-355600" algn="l" rtl="0">
              <a:spcBef>
                <a:spcPts val="0"/>
              </a:spcBef>
              <a:spcAft>
                <a:spcPts val="0"/>
              </a:spcAft>
              <a:buSzPts val="2000"/>
              <a:buFont typeface="Calibri"/>
              <a:buAutoNum type="arabicPeriod"/>
            </a:pPr>
            <a:r>
              <a:rPr lang="en-US" sz="2000" i="0" u="none" strike="noStrike" cap="none">
                <a:latin typeface="Calibri"/>
                <a:ea typeface="Calibri"/>
                <a:cs typeface="Calibri"/>
                <a:sym typeface="Calibri"/>
              </a:rPr>
              <a:t>Remedy its impacts.</a:t>
            </a:r>
            <a:endParaRPr sz="2000" i="0" u="none" strike="noStrike" cap="none">
              <a:latin typeface="Calibri"/>
              <a:ea typeface="Calibri"/>
              <a:cs typeface="Calibri"/>
              <a:sym typeface="Calibri"/>
            </a:endParaRPr>
          </a:p>
          <a:p>
            <a:pPr marL="457200" marR="0" lvl="0" indent="457200" algn="l" rtl="0">
              <a:spcBef>
                <a:spcPts val="0"/>
              </a:spcBef>
              <a:spcAft>
                <a:spcPts val="0"/>
              </a:spcAft>
              <a:buClr>
                <a:schemeClr val="dk1"/>
              </a:buClr>
              <a:buSzPts val="2000"/>
              <a:buFont typeface="Calibri"/>
              <a:buNone/>
            </a:pPr>
            <a:endParaRPr sz="2000" i="0" u="none" strike="noStrike" cap="none">
              <a:latin typeface="Calibri"/>
              <a:ea typeface="Calibri"/>
              <a:cs typeface="Calibri"/>
              <a:sym typeface="Calibri"/>
            </a:endParaRPr>
          </a:p>
          <a:p>
            <a:pPr marL="0" marR="0" lvl="0" indent="0" algn="l" rtl="0">
              <a:spcBef>
                <a:spcPts val="0"/>
              </a:spcBef>
              <a:spcAft>
                <a:spcPts val="0"/>
              </a:spcAft>
              <a:buClr>
                <a:srgbClr val="FFFFFF"/>
              </a:buClr>
              <a:buSzPts val="2000"/>
              <a:buFont typeface="Century Gothic"/>
              <a:buNone/>
            </a:pPr>
            <a:endParaRPr sz="2000">
              <a:latin typeface="Calibri"/>
              <a:ea typeface="Calibri"/>
              <a:cs typeface="Calibri"/>
              <a:sym typeface="Calibri"/>
            </a:endParaRPr>
          </a:p>
          <a:p>
            <a:pPr marL="0" marR="0" lvl="0" indent="0" algn="l" rtl="0">
              <a:spcBef>
                <a:spcPts val="0"/>
              </a:spcBef>
              <a:spcAft>
                <a:spcPts val="0"/>
              </a:spcAft>
              <a:buClr>
                <a:srgbClr val="FFFFFF"/>
              </a:buClr>
              <a:buSzPts val="2000"/>
              <a:buFont typeface="Century Gothic"/>
              <a:buNone/>
            </a:pPr>
            <a:r>
              <a:rPr lang="en-US" sz="2000" i="0" u="none" strike="noStrike" cap="none">
                <a:latin typeface="Calibri"/>
                <a:ea typeface="Calibri"/>
                <a:cs typeface="Calibri"/>
                <a:sym typeface="Calibri"/>
              </a:rPr>
              <a:t>EEOC guidance also provides guidance regarding what anti-harassment policies should cover to meet these requirements and ensure affirmative defenses related to vicarious liability. </a:t>
            </a:r>
            <a:r>
              <a:rPr lang="en-US" sz="2000" i="0" u="none" strike="noStrike" cap="none">
                <a:solidFill>
                  <a:srgbClr val="FFFFFF"/>
                </a:solidFill>
                <a:latin typeface="Calibri"/>
                <a:ea typeface="Calibri"/>
                <a:cs typeface="Calibri"/>
                <a:sym typeface="Calibri"/>
              </a:rPr>
              <a:t> </a:t>
            </a:r>
            <a:endParaRPr sz="2000" i="0" u="none" strike="noStrike" cap="none">
              <a:solidFill>
                <a:srgbClr val="FFFFFF"/>
              </a:solidFill>
              <a:latin typeface="Calibri"/>
              <a:ea typeface="Calibri"/>
              <a:cs typeface="Calibri"/>
              <a:sym typeface="Calibri"/>
            </a:endParaRPr>
          </a:p>
          <a:p>
            <a:pPr marL="457200" marR="0" lvl="0" indent="457200" algn="l" rtl="0">
              <a:spcBef>
                <a:spcPts val="0"/>
              </a:spcBef>
              <a:spcAft>
                <a:spcPts val="0"/>
              </a:spcAft>
              <a:buClr>
                <a:schemeClr val="dk1"/>
              </a:buClr>
              <a:buSzPts val="1800"/>
              <a:buFont typeface="Calibri"/>
              <a:buNone/>
            </a:pPr>
            <a:endParaRPr sz="1800" b="0" i="0" u="none" strike="noStrike" cap="none">
              <a:solidFill>
                <a:srgbClr val="FFFFFF"/>
              </a:solidFill>
              <a:latin typeface="Century Gothic"/>
              <a:ea typeface="Century Gothic"/>
              <a:cs typeface="Century Gothic"/>
              <a:sym typeface="Century Gothic"/>
            </a:endParaRPr>
          </a:p>
          <a:p>
            <a:pPr marL="457200" marR="0" lvl="0" indent="457200" algn="l" rtl="0">
              <a:spcBef>
                <a:spcPts val="0"/>
              </a:spcBef>
              <a:spcAft>
                <a:spcPts val="0"/>
              </a:spcAft>
              <a:buClr>
                <a:schemeClr val="dk1"/>
              </a:buClr>
              <a:buSzPts val="1800"/>
              <a:buFont typeface="Calibri"/>
              <a:buNone/>
            </a:pPr>
            <a:endParaRPr sz="1800" b="0" i="0" u="none" strike="noStrike" cap="none">
              <a:solidFill>
                <a:srgbClr val="FFFFFF"/>
              </a:solidFill>
              <a:latin typeface="Century Gothic"/>
              <a:ea typeface="Century Gothic"/>
              <a:cs typeface="Century Gothic"/>
              <a:sym typeface="Century Gothic"/>
            </a:endParaRPr>
          </a:p>
          <a:p>
            <a:pPr marL="457200" marR="0" lvl="0" indent="457200" algn="l" rtl="0">
              <a:spcBef>
                <a:spcPts val="0"/>
              </a:spcBef>
              <a:spcAft>
                <a:spcPts val="0"/>
              </a:spcAft>
              <a:buClr>
                <a:schemeClr val="dk1"/>
              </a:buClr>
              <a:buSzPts val="1800"/>
              <a:buFont typeface="Calibri"/>
              <a:buNone/>
            </a:pPr>
            <a:endParaRPr sz="1800" b="0" i="0" u="none" strike="noStrike" cap="none">
              <a:solidFill>
                <a:srgbClr val="FFFFFF"/>
              </a:solidFill>
              <a:latin typeface="Century Gothic"/>
              <a:ea typeface="Century Gothic"/>
              <a:cs typeface="Century Gothic"/>
              <a:sym typeface="Century Gothic"/>
            </a:endParaRPr>
          </a:p>
          <a:p>
            <a:pPr marL="457200" marR="0" lvl="0" indent="457200" algn="l" rtl="0">
              <a:spcBef>
                <a:spcPts val="0"/>
              </a:spcBef>
              <a:spcAft>
                <a:spcPts val="0"/>
              </a:spcAft>
              <a:buClr>
                <a:schemeClr val="dk1"/>
              </a:buClr>
              <a:buSzPts val="1800"/>
              <a:buFont typeface="Calibri"/>
              <a:buNone/>
            </a:pPr>
            <a:endParaRPr sz="1800" b="0" i="0" u="none" strike="noStrike" cap="none">
              <a:solidFill>
                <a:srgbClr val="FFFFFF"/>
              </a:solidFill>
              <a:latin typeface="Century Gothic"/>
              <a:ea typeface="Century Gothic"/>
              <a:cs typeface="Century Gothic"/>
              <a:sym typeface="Century Gothic"/>
            </a:endParaRPr>
          </a:p>
          <a:p>
            <a:pPr marL="457200" marR="0" lvl="0" indent="457200" algn="l" rtl="0">
              <a:spcBef>
                <a:spcPts val="0"/>
              </a:spcBef>
              <a:spcAft>
                <a:spcPts val="0"/>
              </a:spcAft>
              <a:buClr>
                <a:schemeClr val="dk1"/>
              </a:buClr>
              <a:buSzPts val="1800"/>
              <a:buFont typeface="Calibri"/>
              <a:buNone/>
            </a:pPr>
            <a:endParaRPr sz="1800" b="0" i="0" u="none" strike="noStrike" cap="none">
              <a:solidFill>
                <a:srgbClr val="FFFFFF"/>
              </a:solidFill>
              <a:latin typeface="Century Gothic"/>
              <a:ea typeface="Century Gothic"/>
              <a:cs typeface="Century Gothic"/>
              <a:sym typeface="Century Gothic"/>
            </a:endParaRPr>
          </a:p>
          <a:p>
            <a:pPr marL="457200" marR="0" lvl="0" indent="457200" algn="l" rtl="0">
              <a:spcBef>
                <a:spcPts val="0"/>
              </a:spcBef>
              <a:spcAft>
                <a:spcPts val="0"/>
              </a:spcAft>
              <a:buClr>
                <a:schemeClr val="dk1"/>
              </a:buClr>
              <a:buSzPts val="1800"/>
              <a:buFont typeface="Calibri"/>
              <a:buNone/>
            </a:pPr>
            <a:endParaRPr sz="1800" b="0" i="0" u="none" strike="noStrike" cap="none">
              <a:solidFill>
                <a:srgbClr val="FFFFFF"/>
              </a:solidFill>
              <a:latin typeface="Century Gothic"/>
              <a:ea typeface="Century Gothic"/>
              <a:cs typeface="Century Gothic"/>
              <a:sym typeface="Century Gothic"/>
            </a:endParaRPr>
          </a:p>
          <a:p>
            <a:pPr marL="457200" marR="0" lvl="0" indent="457200" algn="l" rtl="0">
              <a:spcBef>
                <a:spcPts val="0"/>
              </a:spcBef>
              <a:spcAft>
                <a:spcPts val="0"/>
              </a:spcAft>
              <a:buClr>
                <a:schemeClr val="dk1"/>
              </a:buClr>
              <a:buSzPts val="1800"/>
              <a:buFont typeface="Calibri"/>
              <a:buNone/>
            </a:pPr>
            <a:endParaRPr sz="1800" b="0" i="0"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3" name="Google Shape;243;gaf71efc230_0_0"/>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4" name="Google Shape;244;gaf71efc230_0_0"/>
          <p:cNvSpPr/>
          <p:nvPr/>
        </p:nvSpPr>
        <p:spPr>
          <a:xfrm>
            <a:off x="321564" y="320040"/>
            <a:ext cx="11548872" cy="621792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5" name="Google Shape;245;gaf71efc230_0_0"/>
          <p:cNvSpPr txBox="1">
            <a:spLocks noGrp="1"/>
          </p:cNvSpPr>
          <p:nvPr>
            <p:ph type="title"/>
          </p:nvPr>
        </p:nvSpPr>
        <p:spPr>
          <a:xfrm>
            <a:off x="631650" y="964000"/>
            <a:ext cx="3588000" cy="4938300"/>
          </a:xfrm>
          <a:prstGeom prst="rect">
            <a:avLst/>
          </a:prstGeom>
          <a:noFill/>
          <a:ln>
            <a:noFill/>
          </a:ln>
        </p:spPr>
        <p:txBody>
          <a:bodyPr spcFirstLastPara="1" wrap="square" lIns="91425" tIns="45700" rIns="91425" bIns="45700" anchor="ctr" anchorCtr="0">
            <a:normAutofit/>
          </a:bodyPr>
          <a:lstStyle/>
          <a:p>
            <a:pPr marL="0" lvl="0" indent="0" algn="r" rtl="0">
              <a:lnSpc>
                <a:spcPct val="85000"/>
              </a:lnSpc>
              <a:spcBef>
                <a:spcPts val="0"/>
              </a:spcBef>
              <a:spcAft>
                <a:spcPts val="0"/>
              </a:spcAft>
              <a:buClr>
                <a:srgbClr val="3F3F3F"/>
              </a:buClr>
              <a:buSzPts val="4400"/>
              <a:buFont typeface="Calibri"/>
              <a:buNone/>
            </a:pPr>
            <a:r>
              <a:rPr lang="en-US" sz="4400"/>
              <a:t>How do you implement the new Title IX regulations in a unionized environment?</a:t>
            </a:r>
            <a:endParaRPr/>
          </a:p>
        </p:txBody>
      </p:sp>
      <p:cxnSp>
        <p:nvCxnSpPr>
          <p:cNvPr id="246" name="Google Shape;246;gaf71efc230_0_0"/>
          <p:cNvCxnSpPr/>
          <p:nvPr/>
        </p:nvCxnSpPr>
        <p:spPr>
          <a:xfrm>
            <a:off x="4650251" y="2057399"/>
            <a:ext cx="0" cy="2743200"/>
          </a:xfrm>
          <a:prstGeom prst="straightConnector1">
            <a:avLst/>
          </a:prstGeom>
          <a:noFill/>
          <a:ln w="19050" cap="flat" cmpd="sng">
            <a:solidFill>
              <a:schemeClr val="dk2"/>
            </a:solidFill>
            <a:prstDash val="solid"/>
            <a:round/>
            <a:headEnd type="none" w="sm" len="sm"/>
            <a:tailEnd type="none" w="sm" len="sm"/>
          </a:ln>
        </p:spPr>
      </p:cxnSp>
      <p:sp>
        <p:nvSpPr>
          <p:cNvPr id="247" name="Google Shape;247;gaf71efc230_0_0"/>
          <p:cNvSpPr txBox="1">
            <a:spLocks noGrp="1"/>
          </p:cNvSpPr>
          <p:nvPr>
            <p:ph type="body" idx="1"/>
          </p:nvPr>
        </p:nvSpPr>
        <p:spPr>
          <a:xfrm>
            <a:off x="5134882" y="963507"/>
            <a:ext cx="6135097" cy="4938851"/>
          </a:xfrm>
          <a:prstGeom prst="rect">
            <a:avLst/>
          </a:prstGeom>
          <a:noFill/>
          <a:ln>
            <a:noFill/>
          </a:ln>
        </p:spPr>
        <p:txBody>
          <a:bodyPr spcFirstLastPara="1" wrap="square" lIns="91425" tIns="45700" rIns="91425" bIns="45700" anchor="ctr" anchorCtr="0">
            <a:normAutofit/>
          </a:bodyPr>
          <a:lstStyle/>
          <a:p>
            <a:pPr marL="228600" lvl="0" indent="0" algn="l" rtl="0">
              <a:lnSpc>
                <a:spcPct val="90000"/>
              </a:lnSpc>
              <a:spcBef>
                <a:spcPts val="1000"/>
              </a:spcBef>
              <a:spcAft>
                <a:spcPts val="0"/>
              </a:spcAft>
              <a:buClr>
                <a:schemeClr val="dk1"/>
              </a:buClr>
              <a:buSzPts val="1100"/>
              <a:buFont typeface="Arial"/>
              <a:buNone/>
            </a:pPr>
            <a:endParaRPr sz="1800"/>
          </a:p>
          <a:p>
            <a:pPr marL="685800" lvl="1" indent="-340995" algn="l" rtl="0">
              <a:lnSpc>
                <a:spcPct val="90000"/>
              </a:lnSpc>
              <a:spcBef>
                <a:spcPts val="1000"/>
              </a:spcBef>
              <a:spcAft>
                <a:spcPts val="0"/>
              </a:spcAft>
              <a:buSzPts val="3570"/>
              <a:buChar char="•"/>
            </a:pPr>
            <a:r>
              <a:rPr lang="en-US" sz="2100" b="1"/>
              <a:t>Step one</a:t>
            </a:r>
            <a:r>
              <a:rPr lang="en-US" sz="2100"/>
              <a:t>: Make a policy decision regarding whether the institution will implement one sexual harassment/discriminatory harrassment complaint process in the workplace, multiple processes or a hybrid with carve outs for Title IX:</a:t>
            </a:r>
            <a:endParaRPr sz="2100"/>
          </a:p>
          <a:p>
            <a:pPr marL="1143000" lvl="2" indent="-340994" algn="l" rtl="0">
              <a:lnSpc>
                <a:spcPct val="90000"/>
              </a:lnSpc>
              <a:spcBef>
                <a:spcPts val="1000"/>
              </a:spcBef>
              <a:spcAft>
                <a:spcPts val="0"/>
              </a:spcAft>
              <a:buSzPts val="3570"/>
              <a:buChar char="•"/>
            </a:pPr>
            <a:r>
              <a:rPr lang="en-US" sz="2100"/>
              <a:t>Risks</a:t>
            </a:r>
            <a:endParaRPr sz="1700"/>
          </a:p>
          <a:p>
            <a:pPr marL="1143000" lvl="2" indent="-340994" algn="l" rtl="0">
              <a:lnSpc>
                <a:spcPct val="90000"/>
              </a:lnSpc>
              <a:spcBef>
                <a:spcPts val="1000"/>
              </a:spcBef>
              <a:spcAft>
                <a:spcPts val="0"/>
              </a:spcAft>
              <a:buSzPts val="3570"/>
              <a:buChar char="•"/>
            </a:pPr>
            <a:r>
              <a:rPr lang="en-US" sz="2100"/>
              <a:t>Benefits</a:t>
            </a:r>
            <a:endParaRPr sz="1700"/>
          </a:p>
          <a:p>
            <a:pPr marL="1143000" lvl="2" indent="-340994" algn="l" rtl="0">
              <a:lnSpc>
                <a:spcPct val="90000"/>
              </a:lnSpc>
              <a:spcBef>
                <a:spcPts val="1000"/>
              </a:spcBef>
              <a:spcAft>
                <a:spcPts val="0"/>
              </a:spcAft>
              <a:buSzPts val="3570"/>
              <a:buChar char="•"/>
            </a:pPr>
            <a:r>
              <a:rPr lang="en-US" sz="2100"/>
              <a:t>Political/culture/consistency considerations</a:t>
            </a:r>
            <a:endParaRPr sz="1700"/>
          </a:p>
          <a:p>
            <a:pPr marL="685800" lvl="0" indent="0" algn="l" rtl="0">
              <a:lnSpc>
                <a:spcPct val="90000"/>
              </a:lnSpc>
              <a:spcBef>
                <a:spcPts val="1000"/>
              </a:spcBef>
              <a:spcAft>
                <a:spcPts val="0"/>
              </a:spcAft>
              <a:buSzPts val="1800"/>
              <a:buNone/>
            </a:pPr>
            <a:endParaRPr sz="1800"/>
          </a:p>
          <a:p>
            <a:pPr marL="1143000" lvl="0" indent="0" algn="l" rtl="0">
              <a:lnSpc>
                <a:spcPct val="90000"/>
              </a:lnSpc>
              <a:spcBef>
                <a:spcPts val="1000"/>
              </a:spcBef>
              <a:spcAft>
                <a:spcPts val="0"/>
              </a:spcAft>
              <a:buSzPts val="1800"/>
              <a:buNone/>
            </a:pPr>
            <a:endParaRPr sz="1800"/>
          </a:p>
          <a:p>
            <a:pPr marL="0" lvl="0" indent="0" algn="l" rtl="0">
              <a:lnSpc>
                <a:spcPct val="90000"/>
              </a:lnSpc>
              <a:spcBef>
                <a:spcPts val="1000"/>
              </a:spcBef>
              <a:spcAft>
                <a:spcPts val="0"/>
              </a:spcAft>
              <a:buSzPts val="1800"/>
              <a:buNone/>
            </a:pP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2"/>
        <p:cNvGrpSpPr/>
        <p:nvPr/>
      </p:nvGrpSpPr>
      <p:grpSpPr>
        <a:xfrm>
          <a:off x="0" y="0"/>
          <a:ext cx="0" cy="0"/>
          <a:chOff x="0" y="0"/>
          <a:chExt cx="0" cy="0"/>
        </a:xfrm>
      </p:grpSpPr>
      <p:sp>
        <p:nvSpPr>
          <p:cNvPr id="253" name="Google Shape;253;ga7fc6aecca_0_5"/>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4" name="Google Shape;254;ga7fc6aecca_0_5"/>
          <p:cNvSpPr/>
          <p:nvPr/>
        </p:nvSpPr>
        <p:spPr>
          <a:xfrm>
            <a:off x="321564" y="320040"/>
            <a:ext cx="11548872" cy="621792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5" name="Google Shape;255;ga7fc6aecca_0_5"/>
          <p:cNvSpPr txBox="1">
            <a:spLocks noGrp="1"/>
          </p:cNvSpPr>
          <p:nvPr>
            <p:ph type="title"/>
          </p:nvPr>
        </p:nvSpPr>
        <p:spPr>
          <a:xfrm>
            <a:off x="618775" y="964000"/>
            <a:ext cx="3600900" cy="4938300"/>
          </a:xfrm>
          <a:prstGeom prst="rect">
            <a:avLst/>
          </a:prstGeom>
          <a:noFill/>
          <a:ln>
            <a:noFill/>
          </a:ln>
        </p:spPr>
        <p:txBody>
          <a:bodyPr spcFirstLastPara="1" wrap="square" lIns="91425" tIns="45700" rIns="91425" bIns="45700" anchor="ctr" anchorCtr="0">
            <a:normAutofit/>
          </a:bodyPr>
          <a:lstStyle/>
          <a:p>
            <a:pPr marL="0" lvl="0" indent="0" algn="r" rtl="0">
              <a:lnSpc>
                <a:spcPct val="85000"/>
              </a:lnSpc>
              <a:spcBef>
                <a:spcPts val="0"/>
              </a:spcBef>
              <a:spcAft>
                <a:spcPts val="0"/>
              </a:spcAft>
              <a:buClr>
                <a:srgbClr val="3F3F3F"/>
              </a:buClr>
              <a:buSzPts val="4400"/>
              <a:buFont typeface="Calibri"/>
              <a:buNone/>
            </a:pPr>
            <a:r>
              <a:rPr lang="en-US" sz="4400"/>
              <a:t>How do you implement the new Title IX regulations in a unionized environment continued?</a:t>
            </a:r>
            <a:endParaRPr/>
          </a:p>
        </p:txBody>
      </p:sp>
      <p:cxnSp>
        <p:nvCxnSpPr>
          <p:cNvPr id="256" name="Google Shape;256;ga7fc6aecca_0_5"/>
          <p:cNvCxnSpPr/>
          <p:nvPr/>
        </p:nvCxnSpPr>
        <p:spPr>
          <a:xfrm>
            <a:off x="4650251" y="2057399"/>
            <a:ext cx="0" cy="2743200"/>
          </a:xfrm>
          <a:prstGeom prst="straightConnector1">
            <a:avLst/>
          </a:prstGeom>
          <a:noFill/>
          <a:ln w="19050" cap="flat" cmpd="sng">
            <a:solidFill>
              <a:schemeClr val="dk2"/>
            </a:solidFill>
            <a:prstDash val="solid"/>
            <a:round/>
            <a:headEnd type="none" w="sm" len="sm"/>
            <a:tailEnd type="none" w="sm" len="sm"/>
          </a:ln>
        </p:spPr>
      </p:cxnSp>
      <p:sp>
        <p:nvSpPr>
          <p:cNvPr id="257" name="Google Shape;257;ga7fc6aecca_0_5"/>
          <p:cNvSpPr txBox="1">
            <a:spLocks noGrp="1"/>
          </p:cNvSpPr>
          <p:nvPr>
            <p:ph type="body" idx="1"/>
          </p:nvPr>
        </p:nvSpPr>
        <p:spPr>
          <a:xfrm>
            <a:off x="5134882" y="963507"/>
            <a:ext cx="6135097" cy="4938851"/>
          </a:xfrm>
          <a:prstGeom prst="rect">
            <a:avLst/>
          </a:prstGeom>
          <a:noFill/>
          <a:ln>
            <a:noFill/>
          </a:ln>
        </p:spPr>
        <p:txBody>
          <a:bodyPr spcFirstLastPara="1" wrap="square" lIns="91425" tIns="45700" rIns="91425" bIns="45700" anchor="ctr" anchorCtr="0">
            <a:normAutofit lnSpcReduction="10000"/>
          </a:bodyPr>
          <a:lstStyle/>
          <a:p>
            <a:pPr marL="228600" lvl="0" indent="0" algn="l" rtl="0">
              <a:lnSpc>
                <a:spcPct val="90000"/>
              </a:lnSpc>
              <a:spcBef>
                <a:spcPts val="1000"/>
              </a:spcBef>
              <a:spcAft>
                <a:spcPts val="0"/>
              </a:spcAft>
              <a:buClr>
                <a:schemeClr val="dk1"/>
              </a:buClr>
              <a:buSzPts val="1100"/>
              <a:buFont typeface="Arial"/>
              <a:buNone/>
            </a:pPr>
            <a:endParaRPr sz="1800"/>
          </a:p>
          <a:p>
            <a:pPr marL="228600" lvl="0" indent="0" algn="l" rtl="0">
              <a:lnSpc>
                <a:spcPct val="90000"/>
              </a:lnSpc>
              <a:spcBef>
                <a:spcPts val="1000"/>
              </a:spcBef>
              <a:spcAft>
                <a:spcPts val="0"/>
              </a:spcAft>
              <a:buClr>
                <a:schemeClr val="dk1"/>
              </a:buClr>
              <a:buSzPts val="1100"/>
              <a:buFont typeface="Arial"/>
              <a:buNone/>
            </a:pPr>
            <a:endParaRPr sz="1800"/>
          </a:p>
          <a:p>
            <a:pPr marL="685800" lvl="1" indent="-290194" algn="l" rtl="0">
              <a:lnSpc>
                <a:spcPct val="90000"/>
              </a:lnSpc>
              <a:spcBef>
                <a:spcPts val="1000"/>
              </a:spcBef>
              <a:spcAft>
                <a:spcPts val="0"/>
              </a:spcAft>
              <a:buSzPts val="2770"/>
              <a:buChar char="•"/>
            </a:pPr>
            <a:r>
              <a:rPr lang="en-US" sz="2000" b="1"/>
              <a:t>Step two: identify areas of conflict between the new process(es) and your CBAs</a:t>
            </a:r>
            <a:endParaRPr sz="2000"/>
          </a:p>
          <a:p>
            <a:pPr marL="1600200" lvl="3" indent="-290194" algn="l" rtl="0">
              <a:lnSpc>
                <a:spcPct val="90000"/>
              </a:lnSpc>
              <a:spcBef>
                <a:spcPts val="1000"/>
              </a:spcBef>
              <a:spcAft>
                <a:spcPts val="0"/>
              </a:spcAft>
              <a:buSzPts val="2770"/>
              <a:buChar char="•"/>
            </a:pPr>
            <a:r>
              <a:rPr lang="en-US" sz="2000"/>
              <a:t>  	Formal Title IX grievance requirements and CBA grievance processes;</a:t>
            </a:r>
            <a:endParaRPr sz="1600"/>
          </a:p>
          <a:p>
            <a:pPr marL="1600200" lvl="3" indent="-290194" algn="l" rtl="0">
              <a:lnSpc>
                <a:spcPct val="90000"/>
              </a:lnSpc>
              <a:spcBef>
                <a:spcPts val="1000"/>
              </a:spcBef>
              <a:spcAft>
                <a:spcPts val="0"/>
              </a:spcAft>
              <a:buSzPts val="2770"/>
              <a:buChar char="•"/>
            </a:pPr>
            <a:r>
              <a:rPr lang="en-US" sz="2000"/>
              <a:t>      Consistent standard of proof requirements;</a:t>
            </a:r>
            <a:endParaRPr sz="1600"/>
          </a:p>
          <a:p>
            <a:pPr marL="1600200" lvl="3" indent="-290194" algn="l" rtl="0">
              <a:lnSpc>
                <a:spcPct val="90000"/>
              </a:lnSpc>
              <a:spcBef>
                <a:spcPts val="1000"/>
              </a:spcBef>
              <a:spcAft>
                <a:spcPts val="0"/>
              </a:spcAft>
              <a:buSzPts val="2770"/>
              <a:buChar char="•"/>
            </a:pPr>
            <a:r>
              <a:rPr lang="en-US" sz="2000"/>
              <a:t>      Hearing process and right to arbitration;</a:t>
            </a:r>
            <a:endParaRPr sz="1600"/>
          </a:p>
          <a:p>
            <a:pPr marL="1600200" lvl="3" indent="-290194" algn="l" rtl="0">
              <a:lnSpc>
                <a:spcPct val="90000"/>
              </a:lnSpc>
              <a:spcBef>
                <a:spcPts val="1000"/>
              </a:spcBef>
              <a:spcAft>
                <a:spcPts val="0"/>
              </a:spcAft>
              <a:buSzPts val="2770"/>
              <a:buChar char="•"/>
            </a:pPr>
            <a:r>
              <a:rPr lang="en-US" sz="2000"/>
              <a:t>      Final written determination and pre-deprivation rights; and  </a:t>
            </a:r>
            <a:endParaRPr sz="1600"/>
          </a:p>
          <a:p>
            <a:pPr marL="1600200" lvl="3" indent="-334644" algn="l" rtl="0">
              <a:lnSpc>
                <a:spcPct val="90000"/>
              </a:lnSpc>
              <a:spcBef>
                <a:spcPts val="1000"/>
              </a:spcBef>
              <a:spcAft>
                <a:spcPts val="0"/>
              </a:spcAft>
              <a:buSzPts val="3470"/>
              <a:buChar char="•"/>
            </a:pPr>
            <a:r>
              <a:rPr lang="en-US" sz="2000"/>
              <a:t>      Appeals process and right to grieve the underlying discipline. </a:t>
            </a:r>
            <a:endParaRPr sz="1600"/>
          </a:p>
          <a:p>
            <a:pPr marL="1600200" lvl="0" indent="0" algn="l" rtl="0">
              <a:lnSpc>
                <a:spcPct val="90000"/>
              </a:lnSpc>
              <a:spcBef>
                <a:spcPts val="1000"/>
              </a:spcBef>
              <a:spcAft>
                <a:spcPts val="0"/>
              </a:spcAft>
              <a:buSzPts val="1800"/>
              <a:buNone/>
            </a:pPr>
            <a:r>
              <a:rPr lang="en-US" sz="1800"/>
              <a:t>   </a:t>
            </a:r>
            <a:endParaRPr/>
          </a:p>
          <a:p>
            <a:pPr marL="1143000" lvl="0" indent="0" algn="l" rtl="0">
              <a:lnSpc>
                <a:spcPct val="90000"/>
              </a:lnSpc>
              <a:spcBef>
                <a:spcPts val="1000"/>
              </a:spcBef>
              <a:spcAft>
                <a:spcPts val="0"/>
              </a:spcAft>
              <a:buSzPts val="1800"/>
              <a:buNone/>
            </a:pPr>
            <a:endParaRPr sz="1800"/>
          </a:p>
          <a:p>
            <a:pPr marL="0" lvl="0" indent="0" algn="l" rtl="0">
              <a:lnSpc>
                <a:spcPct val="90000"/>
              </a:lnSpc>
              <a:spcBef>
                <a:spcPts val="1000"/>
              </a:spcBef>
              <a:spcAft>
                <a:spcPts val="0"/>
              </a:spcAft>
              <a:buSzPts val="1800"/>
              <a:buNone/>
            </a:pP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2"/>
        <p:cNvGrpSpPr/>
        <p:nvPr/>
      </p:nvGrpSpPr>
      <p:grpSpPr>
        <a:xfrm>
          <a:off x="0" y="0"/>
          <a:ext cx="0" cy="0"/>
          <a:chOff x="0" y="0"/>
          <a:chExt cx="0" cy="0"/>
        </a:xfrm>
      </p:grpSpPr>
      <p:sp>
        <p:nvSpPr>
          <p:cNvPr id="263" name="Google Shape;263;ga7fc6aecca_0_11"/>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4" name="Google Shape;264;ga7fc6aecca_0_11"/>
          <p:cNvSpPr/>
          <p:nvPr/>
        </p:nvSpPr>
        <p:spPr>
          <a:xfrm>
            <a:off x="321564" y="320040"/>
            <a:ext cx="11548872" cy="621792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5" name="Google Shape;265;ga7fc6aecca_0_11"/>
          <p:cNvSpPr txBox="1">
            <a:spLocks noGrp="1"/>
          </p:cNvSpPr>
          <p:nvPr>
            <p:ph type="title"/>
          </p:nvPr>
        </p:nvSpPr>
        <p:spPr>
          <a:xfrm>
            <a:off x="489851" y="964000"/>
            <a:ext cx="3729900" cy="4938300"/>
          </a:xfrm>
          <a:prstGeom prst="rect">
            <a:avLst/>
          </a:prstGeom>
          <a:noFill/>
          <a:ln>
            <a:noFill/>
          </a:ln>
        </p:spPr>
        <p:txBody>
          <a:bodyPr spcFirstLastPara="1" wrap="square" lIns="91425" tIns="45700" rIns="91425" bIns="45700" anchor="ctr" anchorCtr="0">
            <a:normAutofit/>
          </a:bodyPr>
          <a:lstStyle/>
          <a:p>
            <a:pPr marL="0" lvl="0" indent="0" algn="r" rtl="0">
              <a:lnSpc>
                <a:spcPct val="85000"/>
              </a:lnSpc>
              <a:spcBef>
                <a:spcPts val="0"/>
              </a:spcBef>
              <a:spcAft>
                <a:spcPts val="0"/>
              </a:spcAft>
              <a:buClr>
                <a:schemeClr val="dk1"/>
              </a:buClr>
              <a:buSzPts val="1100"/>
              <a:buFont typeface="Arial"/>
              <a:buNone/>
            </a:pPr>
            <a:r>
              <a:rPr lang="en-US" sz="4400"/>
              <a:t>How do you implement the new Title IX regulations in a unionized environment continued?</a:t>
            </a:r>
            <a:endParaRPr/>
          </a:p>
        </p:txBody>
      </p:sp>
      <p:cxnSp>
        <p:nvCxnSpPr>
          <p:cNvPr id="266" name="Google Shape;266;ga7fc6aecca_0_11"/>
          <p:cNvCxnSpPr/>
          <p:nvPr/>
        </p:nvCxnSpPr>
        <p:spPr>
          <a:xfrm>
            <a:off x="4650251" y="2057399"/>
            <a:ext cx="0" cy="2743200"/>
          </a:xfrm>
          <a:prstGeom prst="straightConnector1">
            <a:avLst/>
          </a:prstGeom>
          <a:noFill/>
          <a:ln w="19050" cap="flat" cmpd="sng">
            <a:solidFill>
              <a:schemeClr val="dk2"/>
            </a:solidFill>
            <a:prstDash val="solid"/>
            <a:round/>
            <a:headEnd type="none" w="sm" len="sm"/>
            <a:tailEnd type="none" w="sm" len="sm"/>
          </a:ln>
        </p:spPr>
      </p:cxnSp>
      <p:sp>
        <p:nvSpPr>
          <p:cNvPr id="267" name="Google Shape;267;ga7fc6aecca_0_11"/>
          <p:cNvSpPr txBox="1">
            <a:spLocks noGrp="1"/>
          </p:cNvSpPr>
          <p:nvPr>
            <p:ph type="body" idx="1"/>
          </p:nvPr>
        </p:nvSpPr>
        <p:spPr>
          <a:xfrm>
            <a:off x="5134882" y="963507"/>
            <a:ext cx="6135097" cy="493885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1000"/>
              </a:spcBef>
              <a:spcAft>
                <a:spcPts val="0"/>
              </a:spcAft>
              <a:buSzPts val="1800"/>
              <a:buNone/>
            </a:pPr>
            <a:r>
              <a:rPr lang="en-US" b="1"/>
              <a:t>Step three: identify a short term and long term plan.</a:t>
            </a:r>
            <a:endParaRPr sz="2200"/>
          </a:p>
          <a:p>
            <a:pPr marL="0" lvl="0" indent="0" algn="l" rtl="0">
              <a:lnSpc>
                <a:spcPct val="90000"/>
              </a:lnSpc>
              <a:spcBef>
                <a:spcPts val="1000"/>
              </a:spcBef>
              <a:spcAft>
                <a:spcPts val="0"/>
              </a:spcAft>
              <a:buSzPts val="1800"/>
              <a:buNone/>
            </a:pPr>
            <a:r>
              <a:rPr lang="en-US" u="sng"/>
              <a:t>Short term</a:t>
            </a:r>
            <a:r>
              <a:rPr lang="en-US" b="1" u="sng"/>
              <a:t> </a:t>
            </a:r>
            <a:r>
              <a:rPr lang="en-US" b="1"/>
              <a:t>-</a:t>
            </a:r>
            <a:r>
              <a:rPr lang="en-US"/>
              <a:t>What potential conflicts can be avoided by construing new Title IX processes as consistent with CBAs and applying both processes. What do you need/have  to bargain now; and</a:t>
            </a:r>
            <a:endParaRPr sz="2200"/>
          </a:p>
          <a:p>
            <a:pPr marL="0" lvl="0" indent="0" algn="l" rtl="0">
              <a:lnSpc>
                <a:spcPct val="90000"/>
              </a:lnSpc>
              <a:spcBef>
                <a:spcPts val="1000"/>
              </a:spcBef>
              <a:spcAft>
                <a:spcPts val="0"/>
              </a:spcAft>
              <a:buSzPts val="1800"/>
              <a:buNone/>
            </a:pPr>
            <a:r>
              <a:rPr lang="en-US" u="sng"/>
              <a:t> Long term - </a:t>
            </a:r>
            <a:r>
              <a:rPr lang="en-US"/>
              <a:t>What changes do you need to make during the next bargaining cycle to create a fair and efficient sexual harassment complaint process that does not include multiple live hearings/appeals processes.  What institution-wide policy changes do you need to make?</a:t>
            </a:r>
            <a:endParaRPr sz="2200"/>
          </a:p>
          <a:p>
            <a:pPr marL="0" lvl="0" indent="0" algn="l" rtl="0">
              <a:lnSpc>
                <a:spcPct val="90000"/>
              </a:lnSpc>
              <a:spcBef>
                <a:spcPts val="1000"/>
              </a:spcBef>
              <a:spcAft>
                <a:spcPts val="0"/>
              </a:spcAft>
              <a:buSzPts val="1800"/>
              <a:buNone/>
            </a:pPr>
            <a:r>
              <a:rPr lang="en-US" sz="1800"/>
              <a:t>    </a:t>
            </a:r>
            <a:endParaRPr/>
          </a:p>
        </p:txBody>
      </p:sp>
    </p:spTree>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t">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4993</Words>
  <Application>Microsoft Office PowerPoint</Application>
  <PresentationFormat>Widescreen</PresentationFormat>
  <Paragraphs>249</Paragraphs>
  <Slides>15</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Roboto</vt:lpstr>
      <vt:lpstr>Century Gothic</vt:lpstr>
      <vt:lpstr>Times New Roman</vt:lpstr>
      <vt:lpstr>Retrospect</vt:lpstr>
      <vt:lpstr>Retrospect</vt:lpstr>
      <vt:lpstr>Title IX and Collective Bargaining Agreements</vt:lpstr>
      <vt:lpstr>  ABOUT US </vt:lpstr>
      <vt:lpstr>New Title IX Regulations in the Workplace: </vt:lpstr>
      <vt:lpstr>Sexual Harassment: Scope and Requirements</vt:lpstr>
      <vt:lpstr>Prohibition on Single Investigator Model</vt:lpstr>
      <vt:lpstr>Title IX Requirements Continued:</vt:lpstr>
      <vt:lpstr>Title IX Requirements Continued:</vt:lpstr>
      <vt:lpstr>Guidance on discipline: </vt:lpstr>
      <vt:lpstr>Title IX Appeals processes: </vt:lpstr>
      <vt:lpstr>What about informal resolutions for Title IX sexual harassment cases?</vt:lpstr>
      <vt:lpstr>Potential conflicts and questions related to Title IX and CBA processes</vt:lpstr>
      <vt:lpstr>Don’t Forget About Title VII!  </vt:lpstr>
      <vt:lpstr>How do you implement the new Title IX regulations in a unionized environment?</vt:lpstr>
      <vt:lpstr>How do you implement the new Title IX regulations in a unionized environment continued?</vt:lpstr>
      <vt:lpstr>How do you implement the new Title IX regulations in a unionized environment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and Collective Bargaining Agreements</dc:title>
  <dc:creator>Darci Heroy</dc:creator>
  <cp:lastModifiedBy>Nadine Fishel</cp:lastModifiedBy>
  <cp:revision>1</cp:revision>
  <dcterms:created xsi:type="dcterms:W3CDTF">2020-12-11T16:57:45Z</dcterms:created>
  <dcterms:modified xsi:type="dcterms:W3CDTF">2020-12-11T22:51:21Z</dcterms:modified>
</cp:coreProperties>
</file>